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1"/>
  </p:notesMasterIdLst>
  <p:sldIdLst>
    <p:sldId id="257" r:id="rId2"/>
    <p:sldId id="415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375" r:id="rId28"/>
    <p:sldId id="450" r:id="rId29"/>
    <p:sldId id="378" r:id="rId30"/>
    <p:sldId id="449" r:id="rId31"/>
    <p:sldId id="395" r:id="rId32"/>
    <p:sldId id="379" r:id="rId33"/>
    <p:sldId id="381" r:id="rId34"/>
    <p:sldId id="451" r:id="rId35"/>
    <p:sldId id="382" r:id="rId36"/>
    <p:sldId id="383" r:id="rId37"/>
    <p:sldId id="464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6" r:id="rId48"/>
    <p:sldId id="397" r:id="rId49"/>
    <p:sldId id="268" r:id="rId50"/>
    <p:sldId id="364" r:id="rId51"/>
    <p:sldId id="406" r:id="rId52"/>
    <p:sldId id="262" r:id="rId53"/>
    <p:sldId id="266" r:id="rId54"/>
    <p:sldId id="267" r:id="rId55"/>
    <p:sldId id="261" r:id="rId56"/>
    <p:sldId id="398" r:id="rId57"/>
    <p:sldId id="264" r:id="rId58"/>
    <p:sldId id="265" r:id="rId59"/>
    <p:sldId id="399" r:id="rId60"/>
    <p:sldId id="400" r:id="rId61"/>
    <p:sldId id="270" r:id="rId62"/>
    <p:sldId id="271" r:id="rId63"/>
    <p:sldId id="273" r:id="rId64"/>
    <p:sldId id="274" r:id="rId65"/>
    <p:sldId id="275" r:id="rId66"/>
    <p:sldId id="407" r:id="rId67"/>
    <p:sldId id="277" r:id="rId68"/>
    <p:sldId id="278" r:id="rId69"/>
    <p:sldId id="260" r:id="rId7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59" autoAdjust="0"/>
  </p:normalViewPr>
  <p:slideViewPr>
    <p:cSldViewPr>
      <p:cViewPr varScale="1">
        <p:scale>
          <a:sx n="115" d="100"/>
          <a:sy n="115" d="100"/>
        </p:scale>
        <p:origin x="13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5A1EB-7FA1-4B8A-9109-C43DBFF2FF45}" type="datetimeFigureOut">
              <a:rPr lang="zh-TW" altLang="en-US" smtClean="0"/>
              <a:pPr/>
              <a:t>2014/7/7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68630-6112-4F0F-8F80-20FC85F651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60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84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364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43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184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EPSG</a:t>
            </a:r>
            <a:r>
              <a:rPr lang="zh-TW" altLang="en-US" dirty="0" smtClean="0"/>
              <a:t>是一個國際石油調查組織</a:t>
            </a:r>
            <a:endParaRPr lang="en-US" altLang="zh-TW" dirty="0" smtClean="0"/>
          </a:p>
          <a:p>
            <a:r>
              <a:rPr lang="zh-TW" altLang="en-US" dirty="0" smtClean="0"/>
              <a:t>透明度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只有 </a:t>
            </a:r>
            <a:r>
              <a:rPr lang="en-US" altLang="zh-TW" dirty="0" smtClean="0"/>
              <a:t>GIF</a:t>
            </a:r>
            <a:r>
              <a:rPr lang="en-US" altLang="zh-TW" baseline="0" dirty="0" smtClean="0"/>
              <a:t> PNG </a:t>
            </a:r>
            <a:r>
              <a:rPr lang="zh-TW" altLang="en-US" baseline="0" dirty="0" smtClean="0"/>
              <a:t>支援</a:t>
            </a:r>
            <a:r>
              <a:rPr lang="en-US" altLang="zh-TW" baseline="0" dirty="0" smtClean="0"/>
              <a:t>,  </a:t>
            </a:r>
            <a:r>
              <a:rPr lang="zh-TW" altLang="en-US" baseline="0" dirty="0" smtClean="0"/>
              <a:t>而瀏覽器方面 </a:t>
            </a:r>
            <a:r>
              <a:rPr lang="en-US" altLang="zh-TW" baseline="0" dirty="0" smtClean="0"/>
              <a:t>IE6 </a:t>
            </a:r>
            <a:r>
              <a:rPr lang="zh-TW" altLang="en-US" baseline="0" dirty="0" smtClean="0"/>
              <a:t>只支援</a:t>
            </a:r>
            <a:r>
              <a:rPr lang="en-US" altLang="zh-TW" baseline="0" dirty="0" smtClean="0"/>
              <a:t>GIF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86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913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Info_format</a:t>
            </a:r>
            <a:r>
              <a:rPr lang="en-US" altLang="zh-TW" dirty="0" smtClean="0"/>
              <a:t> 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vnd.ogc.wms_xml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text/xml, text/html,  text/plain.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175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703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Transaction WFS  </a:t>
            </a:r>
            <a:r>
              <a:rPr lang="zh-TW" altLang="en-US" dirty="0" smtClean="0"/>
              <a:t>包含了 </a:t>
            </a:r>
            <a:r>
              <a:rPr lang="en-US" altLang="zh-TW" dirty="0" smtClean="0"/>
              <a:t>Basic WFS </a:t>
            </a:r>
            <a:r>
              <a:rPr lang="zh-TW" altLang="en-US" dirty="0" smtClean="0"/>
              <a:t>所有 </a:t>
            </a:r>
            <a:r>
              <a:rPr lang="en-US" altLang="zh-TW" dirty="0" smtClean="0"/>
              <a:t>operation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486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467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29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545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471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FILTER</a:t>
            </a:r>
            <a:r>
              <a:rPr lang="zh-TW" altLang="en-US" baseline="0" dirty="0" smtClean="0"/>
              <a:t> 提供一 些查詢的準則</a:t>
            </a:r>
            <a:endParaRPr lang="en-US" altLang="zh-TW" baseline="0" dirty="0" smtClean="0"/>
          </a:p>
          <a:p>
            <a:r>
              <a:rPr lang="zh-TW" altLang="en-US" dirty="0" smtClean="0"/>
              <a:t>例如 使用類似</a:t>
            </a:r>
            <a:r>
              <a:rPr lang="en-US" altLang="zh-TW" dirty="0" smtClean="0"/>
              <a:t>SQL</a:t>
            </a:r>
            <a:r>
              <a:rPr lang="zh-TW" altLang="en-US" dirty="0" smtClean="0"/>
              <a:t>屬性的查詢 </a:t>
            </a:r>
            <a:r>
              <a:rPr lang="en-US" altLang="zh-TW" dirty="0" smtClean="0"/>
              <a:t>CQL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- </a:t>
            </a:r>
            <a:r>
              <a:rPr lang="en-US" altLang="zh-TW" dirty="0" smtClean="0"/>
              <a:t>Common Query</a:t>
            </a:r>
            <a:r>
              <a:rPr lang="en-US" altLang="zh-TW" baseline="0" dirty="0" smtClean="0"/>
              <a:t> Language</a:t>
            </a:r>
          </a:p>
          <a:p>
            <a:r>
              <a:rPr lang="zh-TW" altLang="en-US" dirty="0" smtClean="0"/>
              <a:t>亦可使用空間套疊方式查詢</a:t>
            </a:r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en-US" altLang="zh-TW" dirty="0" smtClean="0"/>
              <a:t>WFS</a:t>
            </a:r>
            <a:r>
              <a:rPr lang="zh-TW" altLang="en-US" dirty="0" smtClean="0"/>
              <a:t>服務是否支援那些查詢語法</a:t>
            </a:r>
            <a:r>
              <a:rPr lang="en-US" altLang="zh-TW" dirty="0" smtClean="0"/>
              <a:t>, </a:t>
            </a:r>
            <a:r>
              <a:rPr lang="zh-TW" altLang="en-US" dirty="0" smtClean="0"/>
              <a:t>則在 </a:t>
            </a:r>
            <a:r>
              <a:rPr lang="en-US" altLang="zh-TW" dirty="0" smtClean="0"/>
              <a:t>Capabilities </a:t>
            </a:r>
            <a:r>
              <a:rPr lang="zh-TW" altLang="en-US" dirty="0" smtClean="0"/>
              <a:t>可以找到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26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872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199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EXPIRY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這個值代表希望鎖定的時間，以分鐘為單位。 如果超過這個時間還沒有解鎖，服務器會自動解鎖，這樣就避免了死鎖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341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49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80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803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80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1994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年時成立</a:t>
            </a:r>
            <a:r>
              <a:rPr lang="zh-TW" altLang="en-US" dirty="0" smtClean="0"/>
              <a:t>開放空間資訊協會</a:t>
            </a:r>
            <a:endParaRPr lang="en-US" altLang="zh-TW" dirty="0" smtClean="0"/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OGC(Open Geospatial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Consortium)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為一由民間公司、政府單位、學術單位共同參與之國際標準組織，其任務為結合主流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技術，制定各種能夠讓異質空間資訊進行交互操作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(interoperable)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之規格與標準。而這些規格與標準可以讓開發者進行各種複雜的資訊與服務設計，並讓不同類型的應用系統得以存取與使用。因此，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OGC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可以說是空間資訊領域的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68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Warehouse management Systems</a:t>
            </a:r>
          </a:p>
          <a:p>
            <a:r>
              <a:rPr lang="en-US" altLang="zh-TW" dirty="0" smtClean="0"/>
              <a:t>1.3.0</a:t>
            </a:r>
            <a:r>
              <a:rPr lang="zh-TW" altLang="en-US" dirty="0" smtClean="0"/>
              <a:t> 於 </a:t>
            </a:r>
            <a:r>
              <a:rPr lang="en-US" altLang="zh-TW" dirty="0" smtClean="0"/>
              <a:t>2006</a:t>
            </a:r>
            <a:r>
              <a:rPr lang="zh-TW" altLang="en-US" dirty="0" smtClean="0"/>
              <a:t>年公布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803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979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98B9-F303-4776-8EAD-E1872641EDB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7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F88AF-5F12-49DE-B3D1-3DF429EC480A}" type="datetime1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5EA50-6BDF-4C28-8555-0E807A2F9CA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73FBA-775F-4B68-8614-F782906FEB19}" type="datetime1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5EA50-6BDF-4C28-8555-0E807A2F9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33298-EF52-4A5B-97A0-F0E8B5EFF1ED}" type="datetime1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5EA50-6BDF-4C28-8555-0E807A2F9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B612B3-34FA-415A-AC33-FA1A65C9891F}" type="datetime1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5EA50-6BDF-4C28-8555-0E807A2F9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24DA4-7DAF-4277-8001-B16510517DEB}" type="datetime1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5EA50-6BDF-4C28-8555-0E807A2F9CA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CA3E7F-C6E2-45E6-BAA2-3398D52E4A7B}" type="datetime1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5EA50-6BDF-4C28-8555-0E807A2F9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82B910-339D-4111-8825-32B401C4D06A}" type="datetime1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5EA50-6BDF-4C28-8555-0E807A2F9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1818A-8E46-42C4-81C2-3F771B8A64CC}" type="datetime1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5EA50-6BDF-4C28-8555-0E807A2F9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38BCE-4073-4854-A5EA-3C7FB2FBB083}" type="datetime1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5EA50-6BDF-4C28-8555-0E807A2F9CA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9AA25-2EDB-42E7-90F0-F62736F82817}" type="datetime1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5EA50-6BDF-4C28-8555-0E807A2F9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84C6A-DC8C-44E2-BD91-0B7DC9DC2F1E}" type="datetime1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5EA50-6BDF-4C28-8555-0E807A2F9CA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D79FB3A-00A7-4A60-935D-63181106E706}" type="datetime1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25EA50-6BDF-4C28-8555-0E807A2F9CA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2.dmsolutions.ca/cgi-bin/mswfs_gmap?service=WFS&amp;request=GetFeature&amp;Version=1.0.0&amp;TYPENAME=park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mo.cubewerx.com/demo/cubeserv/cubeserv.cgi?DATASTORE=Foundation&amp;service=WFS&amp;request=GetFeature&amp;Version=1.0.0&amp;TYPENAME=cw:RAILRDL_1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mo.cubewerx.com/demo/cubeserv/cubeserv.cgi?DATASTORE=Foundation&amp;service=WFS&amp;request=GetFeature&amp;Version=1.0.0&amp;TYPENAME=cw:RAILRDL_1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oa.ud.taichung.gov.tw/udSOA/WebServices/SoaFacade.asmx.asm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oa.ud.taichung.gov.tw/udSOA/WebServices/SoaFacade.asmx.asm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10.0.0.25/cp/GisMediator.ashx?ServiceId=0b27d042-483f-4628-b091-ed72a891cfa9&amp;Token=dhwwAQbRwSOFY0Buvp7TAz3mTB070PPKLtAdEa/on6ohoWVHMCOpz4E15JZr/0aZ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downloads/en/details.aspx?FamilyID=018a09fd-3a74-43c5-8ec1-8d789091255d&amp;displaylang=en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opengeospatial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labs.metacarta.com/wms/vmap0?LAYERS=basic,statelabel&amp;FORMAT=image/png&amp;TRANSPARENT=true&amp;VERSION=1.1.1&amp;SERVICE=WMS&amp;REQUEST=GetMap&amp;STYLES=&amp;EXCEPTIONS=application/vnd.ogc.se_inimage&amp;SRS=EPSG:4326&amp;BBOX=118.71741274659,21.8,122.73258725341,25.4&amp;WIDTH=735&amp;HEIGHT=659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259632" y="404664"/>
            <a:ext cx="278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 </a:t>
            </a:r>
            <a:endParaRPr lang="zh-TW" altLang="en-US" b="1" dirty="0">
              <a:solidFill>
                <a:schemeClr val="accent4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8" name="文字版面配置區 4"/>
          <p:cNvSpPr txBox="1">
            <a:spLocks/>
          </p:cNvSpPr>
          <p:nvPr/>
        </p:nvSpPr>
        <p:spPr>
          <a:xfrm>
            <a:off x="2571736" y="3933056"/>
            <a:ext cx="6400800" cy="214389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lvl="0" algn="ctr">
              <a:lnSpc>
                <a:spcPts val="2300"/>
              </a:lnSpc>
              <a:buClr>
                <a:schemeClr val="accent1"/>
              </a:buClr>
              <a:buSzPct val="80000"/>
              <a:defRPr/>
            </a:pPr>
            <a:r>
              <a:rPr lang="zh-TW" altLang="en-US" sz="2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陳</a:t>
            </a:r>
            <a:r>
              <a:rPr lang="zh-TW" altLang="en-US" sz="20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智偉</a:t>
            </a:r>
            <a:endParaRPr lang="en-US" altLang="zh-TW" sz="20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18288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民國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103 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</a:t>
            </a:r>
            <a:r>
              <a:rPr lang="zh-TW" altLang="en-US" sz="2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月 </a:t>
            </a:r>
            <a:r>
              <a:rPr lang="en-US" altLang="zh-TW" sz="2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8 </a:t>
            </a:r>
            <a:r>
              <a:rPr lang="zh-TW" altLang="en-US" sz="2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日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臺中市政府都市發展局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cap="none" dirty="0" smtClean="0"/>
              <a:t>資訊系統整合平台</a:t>
            </a:r>
            <a:r>
              <a:rPr lang="en-US" altLang="zh-TW" sz="3200" cap="none" dirty="0" smtClean="0"/>
              <a:t/>
            </a:r>
            <a:br>
              <a:rPr lang="en-US" altLang="zh-TW" sz="3200" cap="none" dirty="0" smtClean="0"/>
            </a:br>
            <a:r>
              <a:rPr lang="zh-TW" altLang="en-US" sz="3200" cap="none" dirty="0" smtClean="0"/>
              <a:t>教育訓練</a:t>
            </a:r>
            <a:r>
              <a:rPr lang="en-US" altLang="zh-TW" cap="none" dirty="0" smtClean="0"/>
              <a:t/>
            </a:r>
            <a:br>
              <a:rPr lang="en-US" altLang="zh-TW" cap="none" dirty="0" smtClean="0"/>
            </a:br>
            <a:r>
              <a:rPr lang="zh-TW" altLang="en-US" sz="2800" cap="none" dirty="0" smtClean="0">
                <a:solidFill>
                  <a:schemeClr val="tx1"/>
                </a:solidFill>
              </a:rPr>
              <a:t>服務開發及引用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化同側角落矩形 14"/>
          <p:cNvSpPr/>
          <p:nvPr/>
        </p:nvSpPr>
        <p:spPr>
          <a:xfrm>
            <a:off x="4497972" y="3432398"/>
            <a:ext cx="2810332" cy="201622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TW" b="1" dirty="0" smtClean="0">
                <a:ln/>
                <a:solidFill>
                  <a:schemeClr val="accent3"/>
                </a:solidFill>
              </a:rPr>
              <a:t>VALUE</a:t>
            </a:r>
            <a:endParaRPr lang="zh-TW" alt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圓角化同側角落矩形 13"/>
          <p:cNvSpPr/>
          <p:nvPr/>
        </p:nvSpPr>
        <p:spPr>
          <a:xfrm>
            <a:off x="2627784" y="3429000"/>
            <a:ext cx="1526576" cy="2016224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TW" b="1" dirty="0" smtClean="0">
                <a:ln/>
                <a:solidFill>
                  <a:schemeClr val="accent3"/>
                </a:solidFill>
              </a:rPr>
              <a:t>KEY</a:t>
            </a:r>
            <a:endParaRPr lang="zh-TW" alt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KVP </a:t>
            </a:r>
            <a:r>
              <a:rPr lang="en-US" altLang="zh-TW" sz="3600" dirty="0" smtClean="0"/>
              <a:t>(Key-Value Pair)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15616" y="1484784"/>
            <a:ext cx="8217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http://ows7.lat-lon.de/haiti-wms/services? service=</a:t>
            </a:r>
            <a:r>
              <a:rPr lang="en-US" altLang="zh-TW" sz="2400" dirty="0" err="1" smtClean="0"/>
              <a:t>WMS&amp;request</a:t>
            </a:r>
            <a:r>
              <a:rPr lang="en-US" altLang="zh-TW" sz="2400" dirty="0" smtClean="0"/>
              <a:t>=</a:t>
            </a:r>
            <a:r>
              <a:rPr lang="en-US" altLang="zh-TW" sz="2400" dirty="0" err="1" smtClean="0"/>
              <a:t>GetCapabilities&amp;version</a:t>
            </a:r>
            <a:r>
              <a:rPr lang="en-US" altLang="zh-TW" sz="2400" dirty="0" smtClean="0"/>
              <a:t>=1.1.1</a:t>
            </a:r>
            <a:endParaRPr lang="zh-TW" altLang="en-US" sz="2800" dirty="0"/>
          </a:p>
        </p:txBody>
      </p:sp>
      <p:sp>
        <p:nvSpPr>
          <p:cNvPr id="8" name="橢圓 7"/>
          <p:cNvSpPr/>
          <p:nvPr/>
        </p:nvSpPr>
        <p:spPr>
          <a:xfrm>
            <a:off x="2953776" y="1844824"/>
            <a:ext cx="250072" cy="47269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122128" y="1844824"/>
            <a:ext cx="250072" cy="47269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096519" y="3489548"/>
            <a:ext cx="32117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=  WMS</a:t>
            </a:r>
          </a:p>
          <a:p>
            <a:r>
              <a:rPr lang="en-US" altLang="zh-TW" sz="2800" dirty="0" smtClean="0"/>
              <a:t>=  GetCapabilities</a:t>
            </a:r>
          </a:p>
          <a:p>
            <a:r>
              <a:rPr lang="en-US" altLang="zh-TW" sz="2800" dirty="0" smtClean="0"/>
              <a:t>=  1.1.1</a:t>
            </a:r>
            <a:endParaRPr lang="zh-TW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2627784" y="3456409"/>
            <a:ext cx="1502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service</a:t>
            </a:r>
          </a:p>
          <a:p>
            <a:r>
              <a:rPr lang="en-US" altLang="zh-TW" sz="2800" dirty="0" smtClean="0"/>
              <a:t>request</a:t>
            </a:r>
          </a:p>
          <a:p>
            <a:r>
              <a:rPr lang="en-US" altLang="zh-TW" sz="2800" dirty="0" smtClean="0"/>
              <a:t>version</a:t>
            </a:r>
            <a:endParaRPr lang="zh-TW" altLang="en-US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2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6" grpId="0"/>
      <p:bldP spid="6" grpId="1"/>
      <p:bldP spid="8" grpId="0" animBg="1"/>
      <p:bldP spid="8" grpId="1" animBg="1"/>
      <p:bldP spid="9" grpId="0" animBg="1"/>
      <p:bldP spid="9" grpId="1" animBg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OWS</a:t>
            </a:r>
            <a:r>
              <a:rPr lang="en-US" altLang="zh-TW" sz="4000" dirty="0" smtClean="0"/>
              <a:t>(OGC Web Service)</a:t>
            </a:r>
            <a:r>
              <a:rPr lang="zh-TW" altLang="en-US" dirty="0" smtClean="0"/>
              <a:t>的基本參數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428657"/>
              </p:ext>
            </p:extLst>
          </p:nvPr>
        </p:nvGraphicFramePr>
        <p:xfrm>
          <a:off x="1475656" y="1988840"/>
          <a:ext cx="7416824" cy="19705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7140"/>
                <a:gridCol w="3133802"/>
                <a:gridCol w="2685882"/>
              </a:tblGrid>
              <a:tr h="52805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SERVICE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服務類型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WMS</a:t>
                      </a:r>
                      <a:endParaRPr lang="zh-TW" altLang="en-US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VERSION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版本編號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1.1.1</a:t>
                      </a:r>
                      <a:endParaRPr lang="zh-TW" altLang="en-US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REQUEST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GetCapabilities</a:t>
                      </a:r>
                    </a:p>
                    <a:p>
                      <a:r>
                        <a:rPr lang="en-US" altLang="zh-TW" dirty="0" err="1" smtClean="0"/>
                        <a:t>GetMap</a:t>
                      </a:r>
                      <a:endParaRPr lang="en-US" altLang="zh-TW" dirty="0"/>
                    </a:p>
                    <a:p>
                      <a:r>
                        <a:rPr lang="en-US" altLang="zh-TW" dirty="0" err="1" smtClean="0"/>
                        <a:t>GetFeatureInfo</a:t>
                      </a:r>
                      <a:endParaRPr lang="en-US" altLang="zh-TW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4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GetCapabilities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取得</a:t>
            </a:r>
            <a:r>
              <a:rPr lang="en-US" altLang="zh-TW" dirty="0" smtClean="0"/>
              <a:t>WMS</a:t>
            </a:r>
            <a:r>
              <a:rPr lang="zh-TW" altLang="en-US" dirty="0" smtClean="0"/>
              <a:t>服務詮釋資料的方法</a:t>
            </a:r>
            <a:endParaRPr lang="en-US" altLang="zh-TW" dirty="0" smtClean="0"/>
          </a:p>
          <a:p>
            <a:r>
              <a:rPr lang="zh-TW" altLang="en-US" dirty="0" smtClean="0"/>
              <a:t>詮釋資料以</a:t>
            </a:r>
            <a:r>
              <a:rPr lang="en-US" altLang="zh-TW" dirty="0" smtClean="0"/>
              <a:t>XML</a:t>
            </a:r>
            <a:r>
              <a:rPr lang="zh-TW" altLang="en-US" dirty="0" smtClean="0"/>
              <a:t>格式提供。</a:t>
            </a:r>
          </a:p>
          <a:p>
            <a:pPr lvl="2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0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08720"/>
            <a:ext cx="6858001" cy="4800600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8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GetMap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取得地圖圖形資料的方法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383708"/>
              </p:ext>
            </p:extLst>
          </p:nvPr>
        </p:nvGraphicFramePr>
        <p:xfrm>
          <a:off x="1115616" y="2132856"/>
          <a:ext cx="7776864" cy="3870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24172"/>
                <a:gridCol w="400869"/>
                <a:gridCol w="2571503"/>
                <a:gridCol w="2880320"/>
              </a:tblGrid>
              <a:tr h="324232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SRS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坐標系統</a:t>
                      </a:r>
                      <a:r>
                        <a:rPr lang="en-US" altLang="zh-TW" sz="2000" dirty="0" smtClean="0"/>
                        <a:t>(1.3.0</a:t>
                      </a:r>
                      <a:r>
                        <a:rPr lang="zh-TW" altLang="en-US" sz="2000" dirty="0" smtClean="0"/>
                        <a:t>為</a:t>
                      </a:r>
                      <a:r>
                        <a:rPr lang="en-US" altLang="zh-TW" sz="2000" dirty="0" smtClean="0"/>
                        <a:t>CRS)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EPSG:4326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BBOX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矩形範圍的四角坐標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119.93,21.874,122.092,25.305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LAYERS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指定圖層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County, Town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WIDTH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圖形寬度</a:t>
                      </a:r>
                      <a:r>
                        <a:rPr lang="en-US" altLang="zh-TW" sz="2000" dirty="0" smtClean="0"/>
                        <a:t>(pixel)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800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HEIGHT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圖形高度</a:t>
                      </a:r>
                      <a:r>
                        <a:rPr lang="en-US" altLang="zh-TW" sz="2000" dirty="0" smtClean="0"/>
                        <a:t>(pixel)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600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FORMAT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圖形格式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image/</a:t>
                      </a:r>
                      <a:r>
                        <a:rPr lang="en-US" altLang="zh-TW" sz="2000" dirty="0" err="1" smtClean="0"/>
                        <a:t>png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STYLES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圖層樣式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TRANSPARENT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是否有透明度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True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BGCOLOR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指定背景顏色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0xFFFFFF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115616" y="6156731"/>
            <a:ext cx="322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</a:t>
            </a:r>
            <a:r>
              <a:rPr lang="zh-TW" altLang="en-US" dirty="0" smtClean="0"/>
              <a:t>：必要參數  </a:t>
            </a:r>
            <a:r>
              <a:rPr lang="en-US" altLang="zh-TW" dirty="0" smtClean="0"/>
              <a:t>O</a:t>
            </a:r>
            <a:r>
              <a:rPr lang="zh-TW" altLang="en-US" dirty="0" smtClean="0"/>
              <a:t>：選擇性參數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5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771800" y="2758713"/>
            <a:ext cx="4536505" cy="3240360"/>
            <a:chOff x="2771800" y="2758713"/>
            <a:chExt cx="4536505" cy="3240360"/>
          </a:xfrm>
        </p:grpSpPr>
        <p:sp>
          <p:nvSpPr>
            <p:cNvPr id="4" name="矩形 3"/>
            <p:cNvSpPr/>
            <p:nvPr/>
          </p:nvSpPr>
          <p:spPr>
            <a:xfrm>
              <a:off x="2771800" y="2758713"/>
              <a:ext cx="4536504" cy="32403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7" name="Picture 3" descr="\\3filer\研發部\04_我需要美工小素材\色塊│幾何圖形│文字方塊\世界地圖0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1" y="3068960"/>
              <a:ext cx="4536504" cy="2719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矩形 4"/>
          <p:cNvSpPr/>
          <p:nvPr/>
        </p:nvSpPr>
        <p:spPr>
          <a:xfrm>
            <a:off x="1691680" y="6156012"/>
            <a:ext cx="159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119.93</a:t>
            </a:r>
            <a:r>
              <a:rPr lang="zh-TW" altLang="en-US" dirty="0" smtClean="0"/>
              <a:t> 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en-US" altLang="zh-TW" dirty="0" smtClean="0"/>
              <a:t>21.874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04248" y="2281369"/>
            <a:ext cx="171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122.092</a:t>
            </a:r>
            <a:r>
              <a:rPr lang="zh-TW" altLang="en-US" dirty="0" smtClean="0"/>
              <a:t> 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en-US" altLang="zh-TW" dirty="0" smtClean="0"/>
              <a:t>25.305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682863" y="5891061"/>
            <a:ext cx="216024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200292" y="5891061"/>
            <a:ext cx="216024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680258" y="2670917"/>
            <a:ext cx="216024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212446" y="2650701"/>
            <a:ext cx="216024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BBOX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540588" y="1746847"/>
            <a:ext cx="3282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119.93 , 21.874 , 122.092 , 25.305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529922" y="1368763"/>
            <a:ext cx="273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MinX</a:t>
            </a:r>
            <a:r>
              <a:rPr lang="en-US" altLang="zh-TW" dirty="0" smtClean="0"/>
              <a:t> , </a:t>
            </a:r>
            <a:r>
              <a:rPr lang="en-US" altLang="zh-TW" dirty="0" err="1" smtClean="0"/>
              <a:t>MinY</a:t>
            </a:r>
            <a:r>
              <a:rPr lang="en-US" altLang="zh-TW" dirty="0" smtClean="0"/>
              <a:t> , </a:t>
            </a:r>
            <a:r>
              <a:rPr lang="en-US" altLang="zh-TW" dirty="0" err="1" smtClean="0"/>
              <a:t>MaxX</a:t>
            </a:r>
            <a:r>
              <a:rPr lang="en-US" altLang="zh-TW" dirty="0" smtClean="0"/>
              <a:t> , </a:t>
            </a:r>
            <a:r>
              <a:rPr lang="en-US" altLang="zh-TW" dirty="0" err="1" smtClean="0"/>
              <a:t>MaxY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4601471" y="61070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示意圖</a:t>
            </a:r>
            <a:endParaRPr lang="zh-TW" altLang="en-US" dirty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5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GetFeatureInfo</a:t>
            </a:r>
            <a:r>
              <a:rPr lang="en-US" altLang="zh-TW" dirty="0" smtClean="0"/>
              <a:t> (Optional)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提供查詢地圖上的屬性資料。</a:t>
            </a:r>
            <a:endParaRPr lang="en-US" altLang="zh-TW" dirty="0" smtClean="0"/>
          </a:p>
          <a:p>
            <a:r>
              <a:rPr lang="zh-TW" altLang="en-US" dirty="0" smtClean="0"/>
              <a:t>只能以單點作查詢。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67920"/>
              </p:ext>
            </p:extLst>
          </p:nvPr>
        </p:nvGraphicFramePr>
        <p:xfrm>
          <a:off x="1331640" y="2780928"/>
          <a:ext cx="7560840" cy="3566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148"/>
                <a:gridCol w="618989"/>
                <a:gridCol w="3970703"/>
              </a:tblGrid>
              <a:tr h="324232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SRS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坐標系統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BBOX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矩形範圍的四角坐標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QUERY_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LAYERS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查詢的圖層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WIDTH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圖形寬度</a:t>
                      </a:r>
                      <a:r>
                        <a:rPr lang="en-US" altLang="zh-TW" sz="2000" dirty="0" smtClean="0"/>
                        <a:t>(pixel)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HEIGHT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圖形高度</a:t>
                      </a:r>
                      <a:r>
                        <a:rPr lang="en-US" altLang="zh-TW" sz="2000" dirty="0" smtClean="0"/>
                        <a:t>(pixel)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INFO_FORMAT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回應格式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X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查詢點的</a:t>
                      </a:r>
                      <a:r>
                        <a:rPr lang="en-US" altLang="zh-TW" sz="2000" dirty="0" smtClean="0"/>
                        <a:t>X</a:t>
                      </a:r>
                      <a:r>
                        <a:rPr lang="zh-TW" altLang="en-US" sz="2000" dirty="0" smtClean="0"/>
                        <a:t>坐標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Y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查詢點的</a:t>
                      </a:r>
                      <a:r>
                        <a:rPr lang="en-US" altLang="zh-TW" sz="2000" dirty="0" smtClean="0"/>
                        <a:t>Y</a:t>
                      </a:r>
                      <a:r>
                        <a:rPr lang="zh-TW" altLang="en-US" sz="2000" dirty="0" smtClean="0"/>
                        <a:t>坐標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FEATURE_COUNT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查詢結果筆數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5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專案資料夾\99\林務局分組\套疊示意-Layer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79668"/>
            <a:ext cx="3508412" cy="16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WFS</a:t>
            </a:r>
            <a:r>
              <a:rPr lang="en-US" altLang="zh-TW" sz="3600" dirty="0" smtClean="0"/>
              <a:t>(Web Feature Service)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提供存取及查詢</a:t>
            </a:r>
            <a:r>
              <a:rPr lang="zh-TW" altLang="en-US" dirty="0" smtClean="0">
                <a:solidFill>
                  <a:srgbClr val="C00000"/>
                </a:solidFill>
              </a:rPr>
              <a:t>向量</a:t>
            </a:r>
            <a:r>
              <a:rPr lang="zh-TW" altLang="en-US" dirty="0" smtClean="0"/>
              <a:t>的</a:t>
            </a:r>
            <a:r>
              <a:rPr lang="en-US" altLang="zh-TW" dirty="0" smtClean="0"/>
              <a:t>Feature</a:t>
            </a:r>
            <a:r>
              <a:rPr lang="zh-TW" altLang="en-US" dirty="0" smtClean="0"/>
              <a:t>資料。</a:t>
            </a:r>
            <a:endParaRPr lang="en-US" altLang="zh-TW" dirty="0" smtClean="0"/>
          </a:p>
          <a:p>
            <a:r>
              <a:rPr lang="zh-TW" altLang="en-US" dirty="0" smtClean="0"/>
              <a:t>以</a:t>
            </a:r>
            <a:r>
              <a:rPr lang="en-US" altLang="zh-TW" dirty="0" smtClean="0"/>
              <a:t>XML</a:t>
            </a:r>
            <a:r>
              <a:rPr lang="zh-TW" altLang="en-US" dirty="0" smtClean="0"/>
              <a:t>結構描述資料</a:t>
            </a:r>
            <a:endParaRPr lang="en-US" altLang="zh-TW" dirty="0" smtClean="0"/>
          </a:p>
          <a:p>
            <a:r>
              <a:rPr lang="zh-TW" altLang="en-US" dirty="0" smtClean="0"/>
              <a:t>空間資料及其屬性資料。</a:t>
            </a:r>
            <a:endParaRPr lang="en-US" altLang="zh-TW" dirty="0" smtClean="0"/>
          </a:p>
          <a:p>
            <a:r>
              <a:rPr lang="zh-TW" altLang="en-US" dirty="0"/>
              <a:t>最新版本</a:t>
            </a:r>
            <a:r>
              <a:rPr lang="zh-TW" altLang="en-US" dirty="0" smtClean="0"/>
              <a:t>為</a:t>
            </a:r>
            <a:r>
              <a:rPr lang="en-US" altLang="zh-TW" dirty="0" smtClean="0"/>
              <a:t>1.1.0</a:t>
            </a:r>
            <a:r>
              <a:rPr lang="zh-TW" altLang="en-US" dirty="0" smtClean="0"/>
              <a:t>，業界軟體主要支援</a:t>
            </a:r>
            <a:r>
              <a:rPr lang="en-US" altLang="zh-TW" dirty="0" smtClean="0"/>
              <a:t>1.0.0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3074" name="Picture 2" descr="E:\專案資料夾\99\林務局分組\套疊示意-Layer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3508412" cy="16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E:\專案資料夾\99\林務局分組\套疊示意-Layer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384376" cy="161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7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Basic WFS </a:t>
            </a:r>
            <a:r>
              <a:rPr lang="zh-TW" altLang="en-US" dirty="0" smtClean="0"/>
              <a:t>（唯讀）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GetCapabilities</a:t>
            </a:r>
          </a:p>
          <a:p>
            <a:pPr lvl="1"/>
            <a:r>
              <a:rPr lang="en-US" altLang="zh-TW" dirty="0" smtClean="0"/>
              <a:t>DescribeFeatureType</a:t>
            </a:r>
          </a:p>
          <a:p>
            <a:pPr lvl="1"/>
            <a:r>
              <a:rPr lang="en-US" altLang="zh-TW" dirty="0" smtClean="0"/>
              <a:t>GetFeature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Transaction WFS</a:t>
            </a:r>
            <a:r>
              <a:rPr lang="zh-TW" altLang="en-US" dirty="0" smtClean="0"/>
              <a:t>（可維護）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LockFeature</a:t>
            </a:r>
          </a:p>
          <a:p>
            <a:pPr lvl="1"/>
            <a:r>
              <a:rPr lang="en-US" altLang="zh-TW" dirty="0" smtClean="0"/>
              <a:t>Transaction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5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1815258" y="2688450"/>
            <a:ext cx="1386669" cy="3024336"/>
          </a:xfrm>
          <a:prstGeom prst="ellipse">
            <a:avLst/>
          </a:prstGeom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5" descr="D:\圖\500.000 Icons - MegaPack\Icone (png)\écran-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42" y="3287452"/>
            <a:ext cx="1216185" cy="10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圖\500.000 Icons - MegaPack\Icone (png)\SNOW E 2 NETWORK _ FILE SERVER _ 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788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圓形箭號 6"/>
          <p:cNvSpPr/>
          <p:nvPr/>
        </p:nvSpPr>
        <p:spPr>
          <a:xfrm rot="20145552">
            <a:off x="2600141" y="1568383"/>
            <a:ext cx="4999407" cy="3745139"/>
          </a:xfrm>
          <a:prstGeom prst="circularArrow">
            <a:avLst>
              <a:gd name="adj1" fmla="val 7303"/>
              <a:gd name="adj2" fmla="val 1123199"/>
              <a:gd name="adj3" fmla="val 19714249"/>
              <a:gd name="adj4" fmla="val 12837847"/>
              <a:gd name="adj5" fmla="val 103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03648" y="548680"/>
            <a:ext cx="6010199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www2.dmsolutions.ca/cgi-bin/mswfs_gmap?service=WFS&amp;request=GetFeature&amp;Version=1.0.0&amp;TYPENAME=park</a:t>
            </a:r>
            <a:endParaRPr lang="zh-TW" altLang="en-US" dirty="0"/>
          </a:p>
        </p:txBody>
      </p:sp>
      <p:sp>
        <p:nvSpPr>
          <p:cNvPr id="10" name="圓形箭號 9"/>
          <p:cNvSpPr/>
          <p:nvPr/>
        </p:nvSpPr>
        <p:spPr>
          <a:xfrm rot="8917640">
            <a:off x="2949158" y="1568383"/>
            <a:ext cx="4999407" cy="3745139"/>
          </a:xfrm>
          <a:prstGeom prst="circularArrow">
            <a:avLst>
              <a:gd name="adj1" fmla="val 7303"/>
              <a:gd name="adj2" fmla="val 1123199"/>
              <a:gd name="adj3" fmla="val 19714249"/>
              <a:gd name="adj4" fmla="val 12837847"/>
              <a:gd name="adj5" fmla="val 103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 rot="20114551">
            <a:off x="3758253" y="1780472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REQUEST</a:t>
            </a:r>
            <a:endParaRPr lang="zh-TW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文字方塊 11"/>
          <p:cNvSpPr txBox="1"/>
          <p:nvPr/>
        </p:nvSpPr>
        <p:spPr>
          <a:xfrm rot="20114551">
            <a:off x="5262903" y="4437618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RESPONSE</a:t>
            </a:r>
            <a:endParaRPr lang="zh-TW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058622" y="285293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WFS</a:t>
            </a:r>
            <a:endParaRPr lang="zh-TW" altLang="en-US" dirty="0"/>
          </a:p>
        </p:txBody>
      </p:sp>
      <p:pic>
        <p:nvPicPr>
          <p:cNvPr id="4098" name="Picture 2" descr="document, file, xml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50875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ocument, file, xml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88" y="1517471"/>
            <a:ext cx="681607" cy="68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圓角矩形 13"/>
          <p:cNvSpPr/>
          <p:nvPr/>
        </p:nvSpPr>
        <p:spPr>
          <a:xfrm>
            <a:off x="1259632" y="4617132"/>
            <a:ext cx="936104" cy="6840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Client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3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課程大綱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Web Service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GIS</a:t>
            </a:r>
            <a:r>
              <a:rPr lang="zh-TW" altLang="en-US" dirty="0" smtClean="0"/>
              <a:t>標準</a:t>
            </a:r>
            <a:r>
              <a:rPr lang="en-US" altLang="zh-TW" dirty="0" smtClean="0"/>
              <a:t>(WMS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WFS)</a:t>
            </a:r>
          </a:p>
          <a:p>
            <a:r>
              <a:rPr lang="zh-TW" altLang="en-US" smtClean="0"/>
              <a:t>資訊系統整合平台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GetCapabilities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取得</a:t>
            </a:r>
            <a:r>
              <a:rPr lang="en-US" altLang="zh-TW" dirty="0" smtClean="0"/>
              <a:t>WFS</a:t>
            </a:r>
            <a:r>
              <a:rPr lang="zh-TW" altLang="en-US" dirty="0"/>
              <a:t>服務詮釋資料的方法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6674567" cy="460962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8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DescribeFeatureType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取得</a:t>
            </a:r>
            <a:r>
              <a:rPr lang="en-US" altLang="zh-TW" dirty="0" smtClean="0"/>
              <a:t>Feature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schema</a:t>
            </a:r>
            <a:r>
              <a:rPr lang="zh-TW" altLang="en-US" dirty="0"/>
              <a:t>描述</a:t>
            </a:r>
            <a:r>
              <a:rPr lang="zh-TW" altLang="en-US" dirty="0" smtClean="0"/>
              <a:t>的方法。</a:t>
            </a:r>
            <a:endParaRPr lang="zh-TW" altLang="en-US" dirty="0"/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8100392" cy="30109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6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GetFeature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查詢</a:t>
            </a:r>
            <a:r>
              <a:rPr lang="en-US" altLang="zh-TW" dirty="0" smtClean="0"/>
              <a:t>Feature</a:t>
            </a:r>
            <a:r>
              <a:rPr lang="zh-TW" altLang="en-US" dirty="0" smtClean="0"/>
              <a:t>的方法。</a:t>
            </a:r>
            <a:endParaRPr lang="en-US" altLang="zh-TW" dirty="0" smtClean="0"/>
          </a:p>
          <a:p>
            <a:r>
              <a:rPr lang="en-US" altLang="zh-TW" dirty="0" smtClean="0"/>
              <a:t>Feature</a:t>
            </a:r>
            <a:r>
              <a:rPr lang="zh-TW" altLang="en-US" dirty="0" smtClean="0"/>
              <a:t>的空間資料以</a:t>
            </a:r>
            <a:r>
              <a:rPr lang="en-US" altLang="zh-TW" dirty="0" smtClean="0"/>
              <a:t>GML</a:t>
            </a:r>
            <a:r>
              <a:rPr lang="zh-TW" altLang="en-US" dirty="0" smtClean="0"/>
              <a:t>格式描述</a:t>
            </a:r>
            <a:endParaRPr lang="en-US" altLang="zh-TW" dirty="0" smtClean="0"/>
          </a:p>
          <a:p>
            <a:r>
              <a:rPr lang="zh-TW" altLang="en-US" dirty="0" smtClean="0"/>
              <a:t>可指定空間範圍、屬性條件進行查詢。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427691"/>
              </p:ext>
            </p:extLst>
          </p:nvPr>
        </p:nvGraphicFramePr>
        <p:xfrm>
          <a:off x="1259632" y="3501008"/>
          <a:ext cx="756084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148"/>
                <a:gridCol w="618989"/>
                <a:gridCol w="3970703"/>
              </a:tblGrid>
              <a:tr h="324232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TYPENAME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要查詢 </a:t>
                      </a:r>
                      <a:r>
                        <a:rPr lang="en-US" altLang="zh-TW" sz="2000" dirty="0" err="1" smtClean="0"/>
                        <a:t>FeatureType</a:t>
                      </a:r>
                      <a:r>
                        <a:rPr lang="en-US" altLang="zh-TW" sz="2000" dirty="0" smtClean="0"/>
                        <a:t> </a:t>
                      </a:r>
                      <a:r>
                        <a:rPr lang="zh-TW" altLang="en-US" sz="2000" dirty="0" smtClean="0"/>
                        <a:t>名稱清單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FILTER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查詢條件 *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BBOX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查詢的範圍 *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MAXFEATURES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回傳的資料筆數上限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403648" y="6177458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* 每次查詢只</a:t>
            </a:r>
            <a:r>
              <a:rPr lang="zh-TW" altLang="en-US" dirty="0"/>
              <a:t>能使用其中</a:t>
            </a:r>
            <a:r>
              <a:rPr lang="zh-TW" altLang="en-US" dirty="0" smtClean="0"/>
              <a:t>一種參數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7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39" y="1447800"/>
            <a:ext cx="6878472" cy="4800600"/>
          </a:xfrm>
        </p:spPr>
      </p:pic>
      <p:sp>
        <p:nvSpPr>
          <p:cNvPr id="5" name="文字方塊 4"/>
          <p:cNvSpPr txBox="1"/>
          <p:nvPr/>
        </p:nvSpPr>
        <p:spPr>
          <a:xfrm>
            <a:off x="1097902" y="404664"/>
            <a:ext cx="793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hlinkClick r:id="rId4"/>
              </a:rPr>
              <a:t>http://</a:t>
            </a:r>
            <a:r>
              <a:rPr lang="en-US" altLang="zh-TW" sz="1600" dirty="0" smtClean="0">
                <a:hlinkClick r:id="rId4"/>
              </a:rPr>
              <a:t>demo.cubewerx.com/demo/cubeserv/cubeserv.cgi?DATASTORE=Foundation&amp;service=WFS&amp;request=GetFeature&amp;Version=1.0.0&amp;TYPENAME=cw:RAILRDL_1M</a:t>
            </a:r>
            <a:endParaRPr lang="zh-TW" altLang="en-US" sz="16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9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Gaia 3.4.0 - www.TheCarbonProject.com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53" y="1447800"/>
            <a:ext cx="6396644" cy="4800600"/>
          </a:xfrm>
        </p:spPr>
      </p:pic>
      <p:sp>
        <p:nvSpPr>
          <p:cNvPr id="6" name="文字方塊 5"/>
          <p:cNvSpPr txBox="1"/>
          <p:nvPr/>
        </p:nvSpPr>
        <p:spPr>
          <a:xfrm>
            <a:off x="1097902" y="404664"/>
            <a:ext cx="793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hlinkClick r:id="rId4"/>
              </a:rPr>
              <a:t>http://</a:t>
            </a:r>
            <a:r>
              <a:rPr lang="en-US" altLang="zh-TW" sz="1600" dirty="0" smtClean="0">
                <a:hlinkClick r:id="rId4"/>
              </a:rPr>
              <a:t>demo.cubewerx.com/demo/cubeserv/cubeserv.cgi?DATASTORE=Foundation&amp;service=WFS&amp;request=GetFeature&amp;Version=1.0.0&amp;TYPENAME=cw:RAILRDL_1M</a:t>
            </a:r>
            <a:endParaRPr lang="zh-TW" altLang="en-US" sz="16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2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LockFeature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提供鎖住所指定的</a:t>
            </a:r>
            <a:r>
              <a:rPr lang="en-US" altLang="zh-TW" dirty="0" smtClean="0"/>
              <a:t>Feature</a:t>
            </a:r>
            <a:r>
              <a:rPr lang="zh-TW" altLang="en-US" dirty="0" smtClean="0"/>
              <a:t>的方法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配合更新</a:t>
            </a:r>
            <a:r>
              <a:rPr lang="en-US" altLang="zh-TW" dirty="0" smtClean="0"/>
              <a:t>Feature</a:t>
            </a:r>
            <a:r>
              <a:rPr lang="zh-TW" altLang="en-US" dirty="0" smtClean="0"/>
              <a:t>使用，以避免同步修改造成的衝突。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68322"/>
              </p:ext>
            </p:extLst>
          </p:nvPr>
        </p:nvGraphicFramePr>
        <p:xfrm>
          <a:off x="1259632" y="4005064"/>
          <a:ext cx="756084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148"/>
                <a:gridCol w="618989"/>
                <a:gridCol w="3970703"/>
              </a:tblGrid>
              <a:tr h="324232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TYPENAME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要查詢的 </a:t>
                      </a:r>
                      <a:r>
                        <a:rPr lang="en-US" altLang="zh-TW" sz="2000" dirty="0" err="1" smtClean="0"/>
                        <a:t>FeatureType</a:t>
                      </a:r>
                      <a:r>
                        <a:rPr lang="en-US" altLang="zh-TW" sz="2000" dirty="0" smtClean="0"/>
                        <a:t> </a:t>
                      </a:r>
                      <a:r>
                        <a:rPr lang="zh-TW" altLang="en-US" sz="2000" dirty="0" smtClean="0"/>
                        <a:t>名稱清單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FILTER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查詢條件 *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BBOX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查詢的範圍 *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EXPIRY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有效時間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3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允許處理新增、修改、刪除</a:t>
            </a:r>
            <a:r>
              <a:rPr lang="en-US" altLang="zh-TW" dirty="0" smtClean="0"/>
              <a:t>Feature</a:t>
            </a:r>
            <a:r>
              <a:rPr lang="zh-TW" altLang="en-US" dirty="0" smtClean="0"/>
              <a:t>等工作。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74" y="2661602"/>
            <a:ext cx="5152626" cy="414620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3744" y="3102930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http://www.someserver.com/wfs.cgi? </a:t>
            </a:r>
          </a:p>
          <a:p>
            <a:r>
              <a:rPr lang="en-US" altLang="zh-TW" sz="1600" dirty="0"/>
              <a:t>SERVICE=WFS&amp; </a:t>
            </a:r>
            <a:r>
              <a:rPr lang="en-US" altLang="zh-TW" sz="1600" dirty="0" smtClean="0"/>
              <a:t>VERSION=1.0.0</a:t>
            </a:r>
            <a:r>
              <a:rPr lang="en-US" altLang="zh-TW" sz="1600" dirty="0"/>
              <a:t>&amp; </a:t>
            </a:r>
          </a:p>
          <a:p>
            <a:r>
              <a:rPr lang="en-US" altLang="zh-TW" sz="1600" dirty="0"/>
              <a:t>REQUEST=Transaction&amp; </a:t>
            </a:r>
            <a:endParaRPr lang="en-US" altLang="zh-TW" sz="1600" dirty="0" smtClean="0"/>
          </a:p>
          <a:p>
            <a:r>
              <a:rPr lang="en-US" altLang="zh-TW" sz="1600" dirty="0" smtClean="0"/>
              <a:t>OPERATION=Delete</a:t>
            </a:r>
            <a:r>
              <a:rPr lang="en-US" altLang="zh-TW" sz="1600" dirty="0"/>
              <a:t>&amp; </a:t>
            </a:r>
          </a:p>
          <a:p>
            <a:r>
              <a:rPr lang="en-US" altLang="zh-TW" sz="1600" dirty="0"/>
              <a:t>TYPENAME=INWATER_1M,BUILTUPA_1M&amp; </a:t>
            </a:r>
          </a:p>
          <a:p>
            <a:r>
              <a:rPr lang="en-US" altLang="zh-TW" sz="1600" dirty="0"/>
              <a:t>BBOX=10,10,20,20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9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引用服務</a:t>
            </a:r>
            <a:r>
              <a:rPr lang="zh-TW" altLang="en-US" dirty="0" smtClean="0"/>
              <a:t>資料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標準服務引用步驟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4800600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zh-TW" altLang="en-US" dirty="0" smtClean="0"/>
              <a:t>建立</a:t>
            </a:r>
            <a:r>
              <a:rPr lang="en-US" altLang="zh-TW" dirty="0" smtClean="0"/>
              <a:t>Visual Studio</a:t>
            </a:r>
            <a:r>
              <a:rPr lang="zh-TW" altLang="en-US" dirty="0" smtClean="0"/>
              <a:t>專案</a:t>
            </a:r>
            <a:endParaRPr lang="en-US" altLang="zh-TW" dirty="0" smtClean="0"/>
          </a:p>
          <a:p>
            <a:pPr marL="596646" indent="-514350">
              <a:buFont typeface="+mj-lt"/>
              <a:buAutoNum type="arabicPeriod"/>
            </a:pPr>
            <a:r>
              <a:rPr lang="zh-TW" altLang="en-US" dirty="0" smtClean="0"/>
              <a:t>加入服務引用模組</a:t>
            </a:r>
            <a:endParaRPr lang="en-US" altLang="zh-TW" dirty="0" smtClean="0"/>
          </a:p>
          <a:p>
            <a:pPr marL="596646" indent="-514350">
              <a:buFont typeface="+mj-lt"/>
              <a:buAutoNum type="arabicPeriod"/>
            </a:pPr>
            <a:r>
              <a:rPr lang="zh-TW" altLang="en-US" dirty="0" smtClean="0"/>
              <a:t>執行應用系統認證介面</a:t>
            </a:r>
            <a:r>
              <a:rPr lang="en-US" altLang="zh-TW" dirty="0" smtClean="0">
                <a:solidFill>
                  <a:srgbClr val="FF0000"/>
                </a:solidFill>
              </a:rPr>
              <a:t>Authenticate</a:t>
            </a:r>
            <a:r>
              <a:rPr lang="zh-TW" altLang="en-US" dirty="0" smtClean="0"/>
              <a:t>：確認應用系統身份</a:t>
            </a:r>
            <a:endParaRPr lang="en-US" altLang="zh-TW" dirty="0" smtClean="0"/>
          </a:p>
          <a:p>
            <a:pPr marL="596646" indent="-514350">
              <a:buFont typeface="+mj-lt"/>
              <a:buAutoNum type="arabicPeriod"/>
            </a:pPr>
            <a:r>
              <a:rPr lang="zh-TW" altLang="en-US" dirty="0" smtClean="0"/>
              <a:t>執行應用系統授權介面</a:t>
            </a:r>
            <a:r>
              <a:rPr lang="en-US" altLang="zh-TW" dirty="0" smtClean="0">
                <a:solidFill>
                  <a:srgbClr val="FF0000"/>
                </a:solidFill>
              </a:rPr>
              <a:t>Authorize</a:t>
            </a:r>
            <a:r>
              <a:rPr lang="zh-TW" altLang="en-US" dirty="0" smtClean="0"/>
              <a:t>：確認應用系統是否有使用服務的權限</a:t>
            </a:r>
            <a:endParaRPr lang="en-US" altLang="zh-TW" dirty="0" smtClean="0"/>
          </a:p>
          <a:p>
            <a:pPr marL="596646" indent="-514350">
              <a:buFont typeface="+mj-lt"/>
              <a:buAutoNum type="arabicPeriod"/>
            </a:pPr>
            <a:r>
              <a:rPr lang="zh-TW" altLang="en-US" dirty="0" smtClean="0"/>
              <a:t>執行呼叫服務介面</a:t>
            </a:r>
            <a:r>
              <a:rPr lang="en-US" altLang="zh-TW" dirty="0" err="1" smtClean="0">
                <a:solidFill>
                  <a:srgbClr val="FF0000"/>
                </a:solidFill>
              </a:rPr>
              <a:t>RequestService</a:t>
            </a:r>
            <a:r>
              <a:rPr lang="zh-TW" altLang="en-US" dirty="0" smtClean="0"/>
              <a:t>：執行服務呼叫，取得執行結果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Visual Studio</a:t>
            </a:r>
            <a:r>
              <a:rPr lang="zh-TW" altLang="en-US" dirty="0" smtClean="0"/>
              <a:t>專案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執行工具列選項，檔案</a:t>
            </a:r>
            <a:r>
              <a:rPr lang="en-US" altLang="zh-TW" sz="2000" dirty="0" smtClean="0"/>
              <a:t>-&gt;</a:t>
            </a:r>
            <a:r>
              <a:rPr lang="zh-TW" altLang="en-US" sz="2000" dirty="0" smtClean="0"/>
              <a:t>新增專案</a:t>
            </a:r>
            <a:endParaRPr lang="en-US" altLang="zh-TW" sz="2000" dirty="0" smtClean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12" name="圖片 1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1318" y="1916832"/>
            <a:ext cx="6351699" cy="48032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23728" y="3482154"/>
            <a:ext cx="72008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779912" y="2924944"/>
            <a:ext cx="93610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915816" y="3068960"/>
            <a:ext cx="792088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5400000">
            <a:off x="3167844" y="3825044"/>
            <a:ext cx="1656184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835696" y="5157192"/>
            <a:ext cx="2376264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Web Service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GIS</a:t>
            </a:r>
            <a:r>
              <a:rPr lang="zh-TW" altLang="en-US" dirty="0" smtClean="0"/>
              <a:t>標準</a:t>
            </a:r>
            <a:r>
              <a:rPr lang="en-US" altLang="zh-TW" dirty="0" smtClean="0"/>
              <a:t>(WMS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WFS)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9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引用標準服務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標準服務引用模組，網址為</a:t>
            </a:r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soa.ud.taichung.gov.tw/udSOA/WebServices/SoaFacade.asmx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7" name="圖片 6" descr="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3661" y="3364582"/>
            <a:ext cx="3881975" cy="2296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加入服務引用模組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35608" y="1292696"/>
            <a:ext cx="7498080" cy="4800600"/>
          </a:xfrm>
        </p:spPr>
        <p:txBody>
          <a:bodyPr>
            <a:normAutofit/>
          </a:bodyPr>
          <a:lstStyle/>
          <a:p>
            <a:r>
              <a:rPr lang="zh-TW" altLang="en-US" sz="1800" dirty="0" smtClean="0"/>
              <a:t>執行工具列選項，專案</a:t>
            </a:r>
            <a:r>
              <a:rPr lang="en-US" altLang="zh-TW" sz="1800" dirty="0" smtClean="0"/>
              <a:t>-&gt;</a:t>
            </a:r>
            <a:r>
              <a:rPr lang="zh-TW" altLang="en-US" sz="1800" dirty="0" smtClean="0"/>
              <a:t>加入服務參考</a:t>
            </a:r>
            <a:r>
              <a:rPr lang="en-US" altLang="zh-TW" sz="1800" dirty="0" smtClean="0"/>
              <a:t>-&gt;</a:t>
            </a:r>
            <a:r>
              <a:rPr lang="zh-TW" altLang="en-US" sz="1800" dirty="0" smtClean="0"/>
              <a:t>進階</a:t>
            </a:r>
            <a:r>
              <a:rPr lang="en-US" altLang="zh-TW" sz="1800" dirty="0" smtClean="0"/>
              <a:t>-&gt;</a:t>
            </a:r>
            <a:r>
              <a:rPr lang="zh-TW" altLang="en-US" sz="1800" dirty="0" smtClean="0"/>
              <a:t>加入</a:t>
            </a:r>
            <a:r>
              <a:rPr lang="en-US" altLang="zh-TW" sz="1800" dirty="0" smtClean="0"/>
              <a:t>Web</a:t>
            </a:r>
            <a:r>
              <a:rPr lang="zh-TW" altLang="en-US" sz="1800" dirty="0" smtClean="0"/>
              <a:t>參考，於</a:t>
            </a:r>
            <a:r>
              <a:rPr lang="en-US" altLang="zh-TW" sz="1800" dirty="0" smtClean="0"/>
              <a:t>URL</a:t>
            </a:r>
            <a:r>
              <a:rPr lang="zh-TW" altLang="en-US" sz="1800" dirty="0" smtClean="0"/>
              <a:t>輸入</a:t>
            </a:r>
            <a:r>
              <a:rPr lang="en-US" altLang="zh-TW" sz="1800" dirty="0" smtClean="0">
                <a:hlinkClick r:id="rId2"/>
              </a:rPr>
              <a:t>http</a:t>
            </a:r>
            <a:r>
              <a:rPr lang="en-US" altLang="zh-TW" sz="1800" dirty="0">
                <a:hlinkClick r:id="rId2"/>
              </a:rPr>
              <a:t>://</a:t>
            </a:r>
            <a:r>
              <a:rPr lang="en-US" altLang="zh-TW" sz="1800" dirty="0" smtClean="0">
                <a:hlinkClick r:id="rId2"/>
              </a:rPr>
              <a:t>soa.ud.taichung.gov.tw/udSOA/WebServices/SoaFacade.asmx</a:t>
            </a:r>
            <a:r>
              <a:rPr lang="zh-TW" altLang="en-US" sz="1800" dirty="0" smtClean="0"/>
              <a:t>後點選</a:t>
            </a:r>
            <a:r>
              <a:rPr lang="zh-TW" altLang="en-US" sz="1800" dirty="0" smtClean="0">
                <a:solidFill>
                  <a:srgbClr val="FF0000"/>
                </a:solidFill>
              </a:rPr>
              <a:t>移至</a:t>
            </a:r>
            <a:r>
              <a:rPr lang="zh-TW" altLang="en-US" sz="1800" dirty="0" smtClean="0"/>
              <a:t>按鈕，並輸入</a:t>
            </a:r>
            <a:r>
              <a:rPr lang="en-US" altLang="zh-TW" sz="1800" dirty="0" smtClean="0"/>
              <a:t>Web</a:t>
            </a:r>
            <a:r>
              <a:rPr lang="zh-TW" altLang="en-US" sz="1800" dirty="0" smtClean="0"/>
              <a:t>參考名稱為</a:t>
            </a:r>
            <a:r>
              <a:rPr lang="en-US" altLang="zh-TW" sz="1800" dirty="0" err="1" smtClean="0"/>
              <a:t>udSoa</a:t>
            </a:r>
            <a:r>
              <a:rPr lang="zh-TW" altLang="en-US" sz="1800" dirty="0" smtClean="0"/>
              <a:t>後點選</a:t>
            </a:r>
            <a:r>
              <a:rPr lang="zh-TW" altLang="en-US" sz="1800" dirty="0" smtClean="0">
                <a:solidFill>
                  <a:srgbClr val="FF0000"/>
                </a:solidFill>
              </a:rPr>
              <a:t>加入參考</a:t>
            </a:r>
            <a:endParaRPr lang="en-US" altLang="zh-TW" sz="1800" dirty="0" smtClean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8" name="圖片 7" descr="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250" y="2492896"/>
            <a:ext cx="5819125" cy="430262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95736" y="3284984"/>
            <a:ext cx="360040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724128" y="4725144"/>
            <a:ext cx="2160240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rot="16200000" flipH="1">
            <a:off x="5472100" y="3897052"/>
            <a:ext cx="1008112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加入服務引用模組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zh-TW" altLang="en-US" sz="2000" dirty="0" smtClean="0"/>
              <a:t>加入服務引用模組後，即可於方案總管中看到模組名稱</a:t>
            </a:r>
            <a:r>
              <a:rPr lang="en-US" altLang="zh-TW" sz="2000" dirty="0" err="1" smtClean="0"/>
              <a:t>udSoa</a:t>
            </a:r>
            <a:r>
              <a:rPr lang="zh-TW" altLang="en-US" sz="2000" dirty="0" smtClean="0"/>
              <a:t>，接下來於程式碼中加入名命空間</a:t>
            </a:r>
            <a:r>
              <a:rPr lang="en-US" altLang="zh-TW" sz="2000" dirty="0" smtClean="0">
                <a:solidFill>
                  <a:srgbClr val="FF0000"/>
                </a:solidFill>
              </a:rPr>
              <a:t>[</a:t>
            </a:r>
            <a:r>
              <a:rPr lang="zh-TW" altLang="en-US" sz="2000" dirty="0" smtClean="0">
                <a:solidFill>
                  <a:srgbClr val="FF0000"/>
                </a:solidFill>
              </a:rPr>
              <a:t>專案名稱</a:t>
            </a:r>
            <a:r>
              <a:rPr lang="en-US" altLang="zh-TW" sz="2000" dirty="0" smtClean="0">
                <a:solidFill>
                  <a:srgbClr val="FF0000"/>
                </a:solidFill>
              </a:rPr>
              <a:t>].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udSoa</a:t>
            </a:r>
            <a:r>
              <a:rPr lang="zh-TW" altLang="en-US" sz="2000" dirty="0" smtClean="0"/>
              <a:t>，如</a:t>
            </a:r>
            <a:r>
              <a:rPr lang="en-US" altLang="zh-TW" sz="2000" dirty="0" smtClean="0">
                <a:solidFill>
                  <a:srgbClr val="0000FF"/>
                </a:solidFill>
              </a:rPr>
              <a:t>using 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ServiceTest.udSoa</a:t>
            </a:r>
            <a:r>
              <a:rPr lang="en-US" altLang="zh-TW" sz="2000" dirty="0" smtClean="0">
                <a:solidFill>
                  <a:srgbClr val="0000FF"/>
                </a:solidFill>
              </a:rPr>
              <a:t>;</a:t>
            </a:r>
            <a:r>
              <a:rPr lang="zh-TW" altLang="en-US" sz="2000" dirty="0" smtClean="0"/>
              <a:t>，並可使用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SoaFacade</a:t>
            </a:r>
            <a:r>
              <a:rPr lang="zh-TW" altLang="en-US" sz="2000" dirty="0" smtClean="0"/>
              <a:t>類別執行前頁所述的認證、授權及服務呼叫三個操作介面</a:t>
            </a:r>
            <a:endParaRPr lang="en-US" altLang="zh-TW" sz="2000" dirty="0" smtClean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12" name="圖片 11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780928"/>
            <a:ext cx="1933575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2123728" y="5617865"/>
            <a:ext cx="1440160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070954"/>
            <a:ext cx="3914775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4644008" y="3594347"/>
            <a:ext cx="1728192" cy="1513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410917" y="4583605"/>
            <a:ext cx="2040062" cy="1513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661547" y="5238971"/>
            <a:ext cx="115212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應用系統認證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/>
              <a:t>認證介面：</a:t>
            </a:r>
            <a:r>
              <a:rPr lang="en-US" altLang="zh-TW" sz="2800" dirty="0" smtClean="0"/>
              <a:t>string </a:t>
            </a:r>
            <a:r>
              <a:rPr lang="en-US" altLang="zh-TW" sz="2800" dirty="0" smtClean="0">
                <a:solidFill>
                  <a:srgbClr val="FF0000"/>
                </a:solidFill>
              </a:rPr>
              <a:t>Authenticate</a:t>
            </a:r>
            <a:r>
              <a:rPr lang="en-US" altLang="zh-TW" sz="2800" dirty="0" smtClean="0"/>
              <a:t>(string </a:t>
            </a:r>
            <a:r>
              <a:rPr lang="en-US" altLang="zh-TW" sz="2800" dirty="0" err="1" smtClean="0"/>
              <a:t>applicationId</a:t>
            </a:r>
            <a:r>
              <a:rPr lang="en-US" altLang="zh-TW" sz="2800" dirty="0" smtClean="0"/>
              <a:t>, string password)</a:t>
            </a:r>
          </a:p>
          <a:p>
            <a:r>
              <a:rPr lang="zh-TW" altLang="en-US" sz="2800" dirty="0" smtClean="0"/>
              <a:t>參數說明：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err="1" smtClean="0">
                <a:solidFill>
                  <a:srgbClr val="FF0000"/>
                </a:solidFill>
              </a:rPr>
              <a:t>applicationId</a:t>
            </a:r>
            <a:r>
              <a:rPr lang="zh-TW" altLang="en-US" sz="2800" dirty="0" smtClean="0"/>
              <a:t>為應用系統識別碼，可由瀏覽應用系統詳細資料取得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>
                <a:solidFill>
                  <a:srgbClr val="FF0000"/>
                </a:solidFill>
              </a:rPr>
              <a:t>password</a:t>
            </a:r>
            <a:r>
              <a:rPr lang="zh-TW" altLang="en-US" sz="2800" dirty="0" smtClean="0"/>
              <a:t>為應用系統密碼，亦可由應用系統詳細資料取得，唯應用系統密碼需為應用系統申請者才能瀏覽取得</a:t>
            </a:r>
            <a:endParaRPr lang="en-US" altLang="zh-TW" sz="2800" dirty="0" smtClean="0"/>
          </a:p>
          <a:p>
            <a:endParaRPr lang="en-US" altLang="zh-TW" sz="2800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7"/>
          <a:stretch/>
        </p:blipFill>
        <p:spPr bwMode="auto">
          <a:xfrm>
            <a:off x="3348144" y="4221088"/>
            <a:ext cx="5040000" cy="253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44" y="1988850"/>
            <a:ext cx="5760000" cy="223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sharon.GIS\Pictures\PicPick\2014-06-26-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50"/>
            <a:ext cx="191576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如何取得應用系統資料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23853" y="1340768"/>
            <a:ext cx="7909835" cy="4800600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瀏覽頁面選單中</a:t>
            </a:r>
            <a:r>
              <a:rPr lang="en-US" altLang="zh-TW" sz="2800" dirty="0" smtClean="0"/>
              <a:t>【</a:t>
            </a:r>
            <a:r>
              <a:rPr lang="zh-TW" altLang="en-US" sz="2800" dirty="0" smtClean="0"/>
              <a:t>個人平台</a:t>
            </a:r>
            <a:r>
              <a:rPr lang="en-US" altLang="zh-TW" sz="2800" dirty="0" smtClean="0"/>
              <a:t>&gt;</a:t>
            </a:r>
            <a:r>
              <a:rPr lang="zh-TW" altLang="en-US" sz="2800" dirty="0" smtClean="0"/>
              <a:t>我註冊的應用系統</a:t>
            </a:r>
            <a:r>
              <a:rPr lang="en-US" altLang="zh-TW" sz="2800" dirty="0" smtClean="0"/>
              <a:t>】</a:t>
            </a:r>
          </a:p>
        </p:txBody>
      </p:sp>
      <p:sp>
        <p:nvSpPr>
          <p:cNvPr id="20" name="矩形 19"/>
          <p:cNvSpPr/>
          <p:nvPr/>
        </p:nvSpPr>
        <p:spPr>
          <a:xfrm>
            <a:off x="1259800" y="4293096"/>
            <a:ext cx="1440000" cy="21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stCxn id="20" idx="0"/>
            <a:endCxn id="8" idx="1"/>
          </p:cNvCxnSpPr>
          <p:nvPr/>
        </p:nvCxnSpPr>
        <p:spPr>
          <a:xfrm flipV="1">
            <a:off x="1979800" y="3103945"/>
            <a:ext cx="1008344" cy="11891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632368" y="2816960"/>
            <a:ext cx="25200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3635896" y="4725144"/>
            <a:ext cx="2700000" cy="2348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3400" y="5975694"/>
            <a:ext cx="457200" cy="476250"/>
          </a:xfrm>
        </p:spPr>
        <p:txBody>
          <a:bodyPr/>
          <a:lstStyle/>
          <a:p>
            <a:fld id="{8B25EA50-6BDF-4C28-8555-0E807A2F9CA0}" type="slidenum">
              <a:rPr lang="zh-TW" altLang="en-US" smtClean="0"/>
              <a:pPr/>
              <a:t>34</a:t>
            </a:fld>
            <a:endParaRPr lang="zh-TW" altLang="en-US"/>
          </a:p>
        </p:txBody>
      </p:sp>
      <p:cxnSp>
        <p:nvCxnSpPr>
          <p:cNvPr id="24" name="直線單箭頭接點 23"/>
          <p:cNvCxnSpPr>
            <a:stCxn id="23" idx="2"/>
            <a:endCxn id="1029" idx="0"/>
          </p:cNvCxnSpPr>
          <p:nvPr/>
        </p:nvCxnSpPr>
        <p:spPr>
          <a:xfrm flipH="1">
            <a:off x="5868144" y="3068960"/>
            <a:ext cx="1890224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應用系統認證範例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1600" dirty="0" smtClean="0"/>
              <a:t>呼叫方式：</a:t>
            </a:r>
            <a:r>
              <a:rPr lang="en-US" altLang="zh-TW" sz="1600" dirty="0" smtClean="0"/>
              <a:t/>
            </a:r>
            <a:br>
              <a:rPr lang="en-US" altLang="zh-TW" sz="1600" dirty="0" smtClean="0"/>
            </a:br>
            <a:r>
              <a:rPr lang="en-US" altLang="zh-TW" sz="1600" dirty="0" err="1" smtClean="0"/>
              <a:t>SoaFacade</a:t>
            </a:r>
            <a:r>
              <a:rPr lang="en-US" altLang="zh-TW" sz="1600" dirty="0" smtClean="0"/>
              <a:t> facade = new </a:t>
            </a:r>
            <a:r>
              <a:rPr lang="en-US" altLang="zh-TW" sz="1600" dirty="0" err="1" smtClean="0"/>
              <a:t>SoaFacade</a:t>
            </a:r>
            <a:r>
              <a:rPr lang="en-US" altLang="zh-TW" sz="1600" dirty="0" smtClean="0"/>
              <a:t>();</a:t>
            </a:r>
            <a:br>
              <a:rPr lang="en-US" altLang="zh-TW" sz="1600" dirty="0" smtClean="0"/>
            </a:br>
            <a:r>
              <a:rPr lang="en-US" altLang="zh-TW" sz="1600" dirty="0" smtClean="0"/>
              <a:t>string </a:t>
            </a:r>
            <a:r>
              <a:rPr lang="en-US" altLang="zh-TW" sz="1600" dirty="0" err="1" smtClean="0"/>
              <a:t>authenticationResponse</a:t>
            </a:r>
            <a:r>
              <a:rPr lang="en-US" altLang="zh-TW" sz="1600" dirty="0" smtClean="0"/>
              <a:t> = </a:t>
            </a:r>
            <a:r>
              <a:rPr lang="en-US" altLang="zh-TW" sz="1600" dirty="0" err="1" smtClean="0"/>
              <a:t>façade.Authenticate</a:t>
            </a:r>
            <a:r>
              <a:rPr lang="en-US" altLang="zh-TW" sz="1600" dirty="0" smtClean="0"/>
              <a:t>("</a:t>
            </a:r>
            <a:r>
              <a:rPr lang="zh-TW" altLang="en-US" sz="1600" dirty="0" smtClean="0"/>
              <a:t>應用系統識別碼</a:t>
            </a:r>
            <a:r>
              <a:rPr lang="en-US" altLang="zh-TW" sz="1600" dirty="0" smtClean="0"/>
              <a:t>", "</a:t>
            </a:r>
            <a:r>
              <a:rPr lang="zh-TW" altLang="en-US" sz="1600" dirty="0" smtClean="0"/>
              <a:t>應用系統密碼</a:t>
            </a:r>
            <a:r>
              <a:rPr lang="en-US" altLang="zh-TW" sz="1600" dirty="0" smtClean="0"/>
              <a:t>");</a:t>
            </a:r>
          </a:p>
          <a:p>
            <a:endParaRPr lang="en-US" altLang="zh-TW" sz="1600" dirty="0" smtClean="0"/>
          </a:p>
          <a:p>
            <a:r>
              <a:rPr lang="zh-TW" altLang="en-US" sz="1600" dirty="0" smtClean="0"/>
              <a:t>回應資料：</a:t>
            </a:r>
            <a:r>
              <a:rPr lang="en-US" altLang="zh-TW" sz="1600" dirty="0" smtClean="0"/>
              <a:t>XML</a:t>
            </a:r>
            <a:r>
              <a:rPr lang="zh-TW" altLang="en-US" sz="1600" dirty="0" smtClean="0"/>
              <a:t>字串，內容如</a:t>
            </a:r>
            <a:endParaRPr lang="en-US" altLang="zh-TW" sz="1400" dirty="0" smtClean="0"/>
          </a:p>
          <a:p>
            <a:pPr>
              <a:buNone/>
            </a:pPr>
            <a:r>
              <a:rPr lang="en-US" altLang="zh-TW" sz="1400" dirty="0" smtClean="0"/>
              <a:t>&lt;?xml version="1.0" encoding="utf-8"?&gt;</a:t>
            </a:r>
          </a:p>
          <a:p>
            <a:pPr>
              <a:buNone/>
            </a:pPr>
            <a:r>
              <a:rPr lang="en-US" altLang="zh-TW" sz="1400" dirty="0" smtClean="0"/>
              <a:t>&lt;</a:t>
            </a:r>
            <a:r>
              <a:rPr lang="en-US" altLang="zh-TW" sz="1400" dirty="0" err="1" smtClean="0"/>
              <a:t>AuthenticationToken</a:t>
            </a:r>
            <a:r>
              <a:rPr lang="en-US" altLang="zh-TW" sz="1400" dirty="0" smtClean="0"/>
              <a:t>&gt;</a:t>
            </a:r>
          </a:p>
          <a:p>
            <a:pPr>
              <a:buNone/>
            </a:pPr>
            <a:r>
              <a:rPr lang="en-US" altLang="zh-TW" sz="1400" dirty="0" smtClean="0"/>
              <a:t>    </a:t>
            </a:r>
            <a:r>
              <a:rPr lang="en-US" altLang="zh-TW" sz="1400" dirty="0" smtClean="0">
                <a:solidFill>
                  <a:srgbClr val="92D050"/>
                </a:solidFill>
              </a:rPr>
              <a:t>&lt;!--Code: </a:t>
            </a:r>
            <a:r>
              <a:rPr lang="zh-TW" altLang="en-US" sz="1400" dirty="0" smtClean="0">
                <a:solidFill>
                  <a:srgbClr val="92D050"/>
                </a:solidFill>
              </a:rPr>
              <a:t>認證是否成功，</a:t>
            </a:r>
            <a:r>
              <a:rPr lang="en-US" altLang="zh-TW" sz="1400" dirty="0" smtClean="0">
                <a:solidFill>
                  <a:srgbClr val="92D050"/>
                </a:solidFill>
              </a:rPr>
              <a:t>0</a:t>
            </a:r>
            <a:r>
              <a:rPr lang="zh-TW" altLang="en-US" sz="1400" dirty="0" smtClean="0">
                <a:solidFill>
                  <a:srgbClr val="92D050"/>
                </a:solidFill>
              </a:rPr>
              <a:t>為成功，</a:t>
            </a:r>
            <a:r>
              <a:rPr lang="en-US" altLang="zh-TW" sz="1400" dirty="0" smtClean="0">
                <a:solidFill>
                  <a:srgbClr val="92D050"/>
                </a:solidFill>
              </a:rPr>
              <a:t>1</a:t>
            </a:r>
            <a:r>
              <a:rPr lang="zh-TW" altLang="en-US" sz="1400" dirty="0" smtClean="0">
                <a:solidFill>
                  <a:srgbClr val="92D050"/>
                </a:solidFill>
              </a:rPr>
              <a:t>為失敗</a:t>
            </a:r>
            <a:r>
              <a:rPr lang="en-US" altLang="zh-TW" sz="14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400" dirty="0" smtClean="0"/>
              <a:t>    &lt;Code&gt;0&lt;/Code&gt;</a:t>
            </a:r>
          </a:p>
          <a:p>
            <a:pPr>
              <a:buNone/>
            </a:pPr>
            <a:r>
              <a:rPr lang="en-US" altLang="zh-TW" sz="1400" dirty="0" smtClean="0"/>
              <a:t>    </a:t>
            </a:r>
            <a:r>
              <a:rPr lang="en-US" altLang="zh-TW" sz="1400" dirty="0" smtClean="0">
                <a:solidFill>
                  <a:srgbClr val="92D050"/>
                </a:solidFill>
              </a:rPr>
              <a:t>&lt;!--Message :</a:t>
            </a:r>
            <a:r>
              <a:rPr lang="zh-TW" altLang="en-US" sz="1400" dirty="0" smtClean="0">
                <a:solidFill>
                  <a:srgbClr val="92D050"/>
                </a:solidFill>
              </a:rPr>
              <a:t>認證結果訊息</a:t>
            </a:r>
            <a:r>
              <a:rPr lang="en-US" altLang="zh-TW" sz="14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400" dirty="0" smtClean="0"/>
              <a:t>    &lt;Message&gt;</a:t>
            </a:r>
            <a:r>
              <a:rPr lang="zh-TW" altLang="en-US" sz="1400" dirty="0" smtClean="0"/>
              <a:t>認證成功</a:t>
            </a:r>
            <a:r>
              <a:rPr lang="en-US" altLang="zh-TW" sz="1400" dirty="0" smtClean="0"/>
              <a:t>&lt;/Message&gt;</a:t>
            </a:r>
          </a:p>
          <a:p>
            <a:pPr>
              <a:buNone/>
            </a:pPr>
            <a:r>
              <a:rPr lang="en-US" altLang="zh-TW" sz="1400" dirty="0" smtClean="0"/>
              <a:t>    </a:t>
            </a:r>
            <a:r>
              <a:rPr lang="en-US" altLang="zh-TW" sz="1400" dirty="0" smtClean="0">
                <a:solidFill>
                  <a:srgbClr val="92D050"/>
                </a:solidFill>
              </a:rPr>
              <a:t>&lt;!--Token1: </a:t>
            </a:r>
            <a:r>
              <a:rPr lang="zh-TW" altLang="en-US" sz="1400" dirty="0" smtClean="0">
                <a:solidFill>
                  <a:srgbClr val="92D050"/>
                </a:solidFill>
              </a:rPr>
              <a:t>認證標記，為執行</a:t>
            </a:r>
            <a:r>
              <a:rPr lang="en-US" altLang="zh-TW" sz="1400" dirty="0" smtClean="0">
                <a:solidFill>
                  <a:srgbClr val="92D050"/>
                </a:solidFill>
              </a:rPr>
              <a:t>Authorize</a:t>
            </a:r>
            <a:r>
              <a:rPr lang="zh-TW" altLang="en-US" sz="1400" dirty="0" smtClean="0">
                <a:solidFill>
                  <a:srgbClr val="92D050"/>
                </a:solidFill>
              </a:rPr>
              <a:t>介面時所需，認證失敗不會回傳此元素</a:t>
            </a:r>
            <a:r>
              <a:rPr lang="en-US" altLang="zh-TW" sz="1400" dirty="0" smtClean="0">
                <a:solidFill>
                  <a:srgbClr val="92D050"/>
                </a:solidFill>
              </a:rPr>
              <a:t>--&gt;</a:t>
            </a:r>
            <a:r>
              <a:rPr lang="en-US" altLang="zh-TW" sz="1400" dirty="0" smtClean="0"/>
              <a:t>    &lt;Token1&gt;gok1bOZztYFnISlUXDrWsMAOkOm3SqlHbQXJlDuCjL2EBRk35TBgAL2pDYvDsGKjmmf5ZgVPxOBzBavhZjctArHyMUzCdfqew35JoTbxFhZgQLvd+Xir1bBJewgcGJx90UBIUneS4pKnT1PJz1SyYQiJu4FmI+RrxEVmo7OnExMWSnVkJLVh+G6XFwVakdf5&lt;/Token1&gt;</a:t>
            </a:r>
          </a:p>
          <a:p>
            <a:pPr>
              <a:buNone/>
            </a:pPr>
            <a:r>
              <a:rPr lang="en-US" altLang="zh-TW" sz="1400" dirty="0" smtClean="0"/>
              <a:t>&lt;/</a:t>
            </a:r>
            <a:r>
              <a:rPr lang="en-US" altLang="zh-TW" sz="1400" dirty="0" err="1" smtClean="0"/>
              <a:t>AuthenticationToken</a:t>
            </a:r>
            <a:r>
              <a:rPr lang="en-US" altLang="zh-TW" sz="1400" dirty="0" smtClean="0"/>
              <a:t>&gt;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763688" y="5157272"/>
            <a:ext cx="7200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應用系統授權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/>
              <a:t>授權介面：</a:t>
            </a:r>
            <a:r>
              <a:rPr lang="en-US" altLang="zh-TW" sz="2800" dirty="0" smtClean="0"/>
              <a:t>string </a:t>
            </a:r>
            <a:r>
              <a:rPr lang="en-US" altLang="zh-TW" sz="2800" dirty="0" smtClean="0">
                <a:solidFill>
                  <a:srgbClr val="FF0000"/>
                </a:solidFill>
              </a:rPr>
              <a:t>Authorize</a:t>
            </a:r>
            <a:r>
              <a:rPr lang="en-US" altLang="zh-TW" sz="2800" dirty="0" smtClean="0"/>
              <a:t>(string token1, string </a:t>
            </a:r>
            <a:r>
              <a:rPr lang="en-US" altLang="zh-TW" sz="2800" dirty="0" err="1" smtClean="0"/>
              <a:t>serviceId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參數說明：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>
                <a:solidFill>
                  <a:srgbClr val="FF0000"/>
                </a:solidFill>
              </a:rPr>
              <a:t>token1</a:t>
            </a:r>
            <a:r>
              <a:rPr lang="zh-TW" altLang="en-US" sz="2800" dirty="0" smtClean="0"/>
              <a:t>為執行</a:t>
            </a:r>
            <a:r>
              <a:rPr lang="en-US" altLang="zh-TW" sz="2800" dirty="0" smtClean="0"/>
              <a:t>Authenticate</a:t>
            </a:r>
            <a:r>
              <a:rPr lang="zh-TW" altLang="en-US" sz="2800" dirty="0" smtClean="0"/>
              <a:t>介面取得回應的</a:t>
            </a:r>
            <a:r>
              <a:rPr lang="en-US" altLang="zh-TW" sz="2800" dirty="0" smtClean="0"/>
              <a:t>XML</a:t>
            </a:r>
            <a:r>
              <a:rPr lang="zh-TW" altLang="en-US" sz="2800" dirty="0" smtClean="0"/>
              <a:t>中</a:t>
            </a:r>
            <a:r>
              <a:rPr lang="en-US" altLang="zh-TW" sz="2800" dirty="0" smtClean="0"/>
              <a:t>Token1</a:t>
            </a:r>
            <a:r>
              <a:rPr lang="zh-TW" altLang="en-US" sz="2800" dirty="0" smtClean="0"/>
              <a:t>元素之值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err="1" smtClean="0">
                <a:solidFill>
                  <a:srgbClr val="FF0000"/>
                </a:solidFill>
              </a:rPr>
              <a:t>serviceId</a:t>
            </a:r>
            <a:r>
              <a:rPr lang="zh-TW" altLang="en-US" sz="2800" dirty="0" smtClean="0"/>
              <a:t>為服務識別碼，可由瀏覽服務詳細資料取得</a:t>
            </a:r>
            <a:endParaRPr lang="en-US" altLang="zh-TW" sz="2800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29" y="3069280"/>
            <a:ext cx="387896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320000" cy="104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5040000" cy="206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如何取得服務資料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/>
              <a:t>瀏覽頁面選單中</a:t>
            </a:r>
            <a:r>
              <a:rPr lang="en-US" altLang="zh-TW" sz="2800" dirty="0" smtClean="0"/>
              <a:t>【</a:t>
            </a:r>
            <a:r>
              <a:rPr lang="zh-TW" altLang="en-US" sz="2800" dirty="0" smtClean="0"/>
              <a:t>目錄服務</a:t>
            </a:r>
            <a:r>
              <a:rPr lang="en-US" altLang="zh-TW" sz="2800" dirty="0" smtClean="0"/>
              <a:t>-&gt;</a:t>
            </a:r>
            <a:r>
              <a:rPr lang="zh-TW" altLang="en-US" sz="2800" dirty="0" smtClean="0"/>
              <a:t>上線中服務</a:t>
            </a:r>
            <a:r>
              <a:rPr lang="en-US" altLang="zh-TW" sz="2800" dirty="0" smtClean="0"/>
              <a:t>】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827584" y="2678330"/>
            <a:ext cx="612000" cy="21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7584" y="3182386"/>
            <a:ext cx="108000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21" name="直線單箭頭接點 20"/>
          <p:cNvCxnSpPr>
            <a:stCxn id="22" idx="3"/>
            <a:endCxn id="3" idx="1"/>
          </p:cNvCxnSpPr>
          <p:nvPr/>
        </p:nvCxnSpPr>
        <p:spPr>
          <a:xfrm flipV="1">
            <a:off x="4139952" y="4509280"/>
            <a:ext cx="1017577" cy="2698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887952" y="4653136"/>
            <a:ext cx="25200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20" idx="2"/>
          </p:cNvCxnSpPr>
          <p:nvPr/>
        </p:nvCxnSpPr>
        <p:spPr>
          <a:xfrm>
            <a:off x="1367584" y="3434386"/>
            <a:ext cx="0" cy="7146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應用系統授權範例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1400" dirty="0" smtClean="0"/>
              <a:t>呼叫方式：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err="1" smtClean="0"/>
              <a:t>SoaFacade</a:t>
            </a:r>
            <a:r>
              <a:rPr lang="en-US" altLang="zh-TW" sz="1400" dirty="0" smtClean="0"/>
              <a:t> facade = new </a:t>
            </a:r>
            <a:r>
              <a:rPr lang="en-US" altLang="zh-TW" sz="1400" dirty="0" err="1" smtClean="0"/>
              <a:t>SoaFacade</a:t>
            </a:r>
            <a:r>
              <a:rPr lang="en-US" altLang="zh-TW" sz="1400" dirty="0" smtClean="0"/>
              <a:t>();</a:t>
            </a:r>
            <a:br>
              <a:rPr lang="en-US" altLang="zh-TW" sz="1400" dirty="0" smtClean="0"/>
            </a:br>
            <a:r>
              <a:rPr lang="en-US" altLang="zh-TW" sz="1400" dirty="0" smtClean="0"/>
              <a:t>string </a:t>
            </a:r>
            <a:r>
              <a:rPr lang="en-US" altLang="zh-TW" sz="1400" dirty="0" err="1" smtClean="0"/>
              <a:t>authorizationResponse</a:t>
            </a:r>
            <a:r>
              <a:rPr lang="en-US" altLang="zh-TW" sz="1400" dirty="0" smtClean="0"/>
              <a:t> = </a:t>
            </a:r>
            <a:r>
              <a:rPr lang="en-US" altLang="zh-TW" sz="1400" dirty="0" err="1" smtClean="0"/>
              <a:t>façade.Authorize</a:t>
            </a:r>
            <a:r>
              <a:rPr lang="en-US" altLang="zh-TW" sz="1400" dirty="0" smtClean="0"/>
              <a:t>("</a:t>
            </a:r>
            <a:r>
              <a:rPr lang="zh-TW" altLang="en-US" sz="1400" dirty="0" smtClean="0"/>
              <a:t>執行</a:t>
            </a:r>
            <a:r>
              <a:rPr lang="en-US" altLang="zh-TW" sz="1400" dirty="0" smtClean="0"/>
              <a:t>Authenticate</a:t>
            </a:r>
            <a:r>
              <a:rPr lang="zh-TW" altLang="en-US" sz="1400" dirty="0" smtClean="0"/>
              <a:t>介面取得回應的</a:t>
            </a:r>
            <a:r>
              <a:rPr lang="en-US" altLang="zh-TW" sz="1400" dirty="0" smtClean="0"/>
              <a:t>XML</a:t>
            </a:r>
            <a:r>
              <a:rPr lang="zh-TW" altLang="en-US" sz="1400" dirty="0" smtClean="0"/>
              <a:t>中</a:t>
            </a:r>
            <a:r>
              <a:rPr lang="en-US" altLang="zh-TW" sz="1400" dirty="0" smtClean="0"/>
              <a:t>Token1</a:t>
            </a:r>
            <a:r>
              <a:rPr lang="zh-TW" altLang="en-US" sz="1400" dirty="0" smtClean="0"/>
              <a:t>元素之值</a:t>
            </a:r>
            <a:r>
              <a:rPr lang="en-US" altLang="zh-TW" sz="1400" dirty="0" smtClean="0"/>
              <a:t>", "</a:t>
            </a:r>
            <a:r>
              <a:rPr lang="zh-TW" altLang="en-US" sz="1400" dirty="0" smtClean="0"/>
              <a:t>服務識別碼</a:t>
            </a:r>
            <a:r>
              <a:rPr lang="en-US" altLang="zh-TW" sz="1400" dirty="0" smtClean="0"/>
              <a:t>");</a:t>
            </a:r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回應資料：</a:t>
            </a:r>
            <a:r>
              <a:rPr lang="en-US" altLang="zh-TW" sz="1400" dirty="0" smtClean="0"/>
              <a:t>XML</a:t>
            </a:r>
            <a:r>
              <a:rPr lang="zh-TW" altLang="en-US" sz="1400" dirty="0" smtClean="0"/>
              <a:t>字串，內容如</a:t>
            </a:r>
            <a:endParaRPr lang="en-US" altLang="zh-TW" sz="1400" dirty="0" smtClean="0"/>
          </a:p>
          <a:p>
            <a:pPr>
              <a:buNone/>
            </a:pPr>
            <a:r>
              <a:rPr lang="en-US" altLang="zh-TW" sz="1400" dirty="0" smtClean="0"/>
              <a:t>&lt;?xml version="1.0" encoding="utf-8"?&gt;</a:t>
            </a:r>
          </a:p>
          <a:p>
            <a:pPr>
              <a:buNone/>
            </a:pPr>
            <a:r>
              <a:rPr lang="en-US" altLang="zh-TW" sz="1400" dirty="0" smtClean="0"/>
              <a:t>&lt;</a:t>
            </a:r>
            <a:r>
              <a:rPr lang="en-US" altLang="zh-TW" sz="1400" dirty="0" err="1" smtClean="0"/>
              <a:t>AuthorizationToken</a:t>
            </a:r>
            <a:r>
              <a:rPr lang="en-US" altLang="zh-TW" sz="1400" dirty="0" smtClean="0"/>
              <a:t>&gt;</a:t>
            </a:r>
          </a:p>
          <a:p>
            <a:pPr>
              <a:buNone/>
            </a:pPr>
            <a:r>
              <a:rPr lang="en-US" altLang="zh-TW" sz="1400" dirty="0" smtClean="0"/>
              <a:t>    </a:t>
            </a:r>
            <a:r>
              <a:rPr lang="en-US" altLang="zh-TW" sz="1400" dirty="0" smtClean="0">
                <a:solidFill>
                  <a:srgbClr val="92D050"/>
                </a:solidFill>
              </a:rPr>
              <a:t>&lt;!--Code: </a:t>
            </a:r>
            <a:r>
              <a:rPr lang="zh-TW" altLang="en-US" sz="1400" dirty="0" smtClean="0">
                <a:solidFill>
                  <a:srgbClr val="92D050"/>
                </a:solidFill>
              </a:rPr>
              <a:t>授權是否成功，</a:t>
            </a:r>
            <a:r>
              <a:rPr lang="en-US" altLang="zh-TW" sz="1400" dirty="0" smtClean="0">
                <a:solidFill>
                  <a:srgbClr val="92D050"/>
                </a:solidFill>
              </a:rPr>
              <a:t>0</a:t>
            </a:r>
            <a:r>
              <a:rPr lang="zh-TW" altLang="en-US" sz="1400" dirty="0" smtClean="0">
                <a:solidFill>
                  <a:srgbClr val="92D050"/>
                </a:solidFill>
              </a:rPr>
              <a:t>為成功，</a:t>
            </a:r>
            <a:r>
              <a:rPr lang="en-US" altLang="zh-TW" sz="1400" dirty="0" smtClean="0">
                <a:solidFill>
                  <a:srgbClr val="92D050"/>
                </a:solidFill>
              </a:rPr>
              <a:t>1</a:t>
            </a:r>
            <a:r>
              <a:rPr lang="zh-TW" altLang="en-US" sz="1400" dirty="0" smtClean="0">
                <a:solidFill>
                  <a:srgbClr val="92D050"/>
                </a:solidFill>
              </a:rPr>
              <a:t>為失敗</a:t>
            </a:r>
            <a:r>
              <a:rPr lang="en-US" altLang="zh-TW" sz="14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400" dirty="0" smtClean="0"/>
              <a:t>  &lt;Code&gt;0&lt;/Code&gt;</a:t>
            </a:r>
          </a:p>
          <a:p>
            <a:pPr>
              <a:buNone/>
            </a:pPr>
            <a:r>
              <a:rPr lang="en-US" altLang="zh-TW" sz="1400" dirty="0" smtClean="0"/>
              <a:t>    </a:t>
            </a:r>
            <a:r>
              <a:rPr lang="en-US" altLang="zh-TW" sz="1400" dirty="0" smtClean="0">
                <a:solidFill>
                  <a:srgbClr val="92D050"/>
                </a:solidFill>
              </a:rPr>
              <a:t>&lt;!--Message: </a:t>
            </a:r>
            <a:r>
              <a:rPr lang="zh-TW" altLang="en-US" sz="1400" dirty="0" smtClean="0">
                <a:solidFill>
                  <a:srgbClr val="92D050"/>
                </a:solidFill>
              </a:rPr>
              <a:t>授權結果訊息</a:t>
            </a:r>
            <a:r>
              <a:rPr lang="en-US" altLang="zh-TW" sz="14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400" dirty="0" smtClean="0"/>
              <a:t>  &lt;Message&gt;</a:t>
            </a:r>
            <a:r>
              <a:rPr lang="zh-TW" altLang="en-US" sz="1400" dirty="0" smtClean="0"/>
              <a:t>授權成功</a:t>
            </a:r>
            <a:r>
              <a:rPr lang="en-US" altLang="zh-TW" sz="1400" dirty="0" smtClean="0"/>
              <a:t>&lt;/Message&gt;</a:t>
            </a:r>
          </a:p>
          <a:p>
            <a:pPr>
              <a:buNone/>
            </a:pPr>
            <a:r>
              <a:rPr lang="en-US" altLang="zh-TW" sz="1400" dirty="0" smtClean="0"/>
              <a:t>    </a:t>
            </a:r>
            <a:r>
              <a:rPr lang="en-US" altLang="zh-TW" sz="1400" dirty="0" smtClean="0">
                <a:solidFill>
                  <a:srgbClr val="92D050"/>
                </a:solidFill>
              </a:rPr>
              <a:t>&lt;!--Token2: </a:t>
            </a:r>
            <a:r>
              <a:rPr lang="zh-TW" altLang="en-US" sz="1400" dirty="0" smtClean="0">
                <a:solidFill>
                  <a:srgbClr val="92D050"/>
                </a:solidFill>
              </a:rPr>
              <a:t>授權標記，為執行</a:t>
            </a:r>
            <a:r>
              <a:rPr lang="en-US" altLang="zh-TW" sz="1400" dirty="0" err="1" smtClean="0">
                <a:solidFill>
                  <a:srgbClr val="92D050"/>
                </a:solidFill>
              </a:rPr>
              <a:t>RequestService</a:t>
            </a:r>
            <a:r>
              <a:rPr lang="zh-TW" altLang="en-US" sz="1400" dirty="0" smtClean="0">
                <a:solidFill>
                  <a:srgbClr val="92D050"/>
                </a:solidFill>
              </a:rPr>
              <a:t>介面時所需，授權失敗不會回傳此元素</a:t>
            </a:r>
            <a:r>
              <a:rPr lang="en-US" altLang="zh-TW" sz="1400" dirty="0" smtClean="0">
                <a:solidFill>
                  <a:srgbClr val="92D050"/>
                </a:solidFill>
              </a:rPr>
              <a:t>--&gt;</a:t>
            </a:r>
            <a:r>
              <a:rPr lang="en-US" altLang="zh-TW" sz="1400" dirty="0" smtClean="0"/>
              <a:t>  &lt;Token2&gt;gok1bOZztYFnISlUXDrWsMAOkOm3SqlHbQXJlDuCjL2EBRk35TBgAL2pDYvDsGKjmmf5ZgVPxOBzBavhZjctArHyMUzCdfqew35JoTbxFhZgQLvd+Xir1bBJewgcGJx90UBIUneS4pJvm5yxV79gsbg4d0afKVoMTy/</a:t>
            </a:r>
            <a:r>
              <a:rPr lang="en-US" altLang="zh-TW" sz="1400" dirty="0" err="1" smtClean="0"/>
              <a:t>fTts</a:t>
            </a:r>
            <a:r>
              <a:rPr lang="en-US" altLang="zh-TW" sz="1400" dirty="0" smtClean="0"/>
              <a:t>/NU8z+IgFzU8fENxEjKXyXWyD&lt;/Token2&gt;</a:t>
            </a:r>
          </a:p>
          <a:p>
            <a:pPr>
              <a:buNone/>
            </a:pPr>
            <a:r>
              <a:rPr lang="en-US" altLang="zh-TW" sz="1400" dirty="0" smtClean="0"/>
              <a:t>&lt;/</a:t>
            </a:r>
            <a:r>
              <a:rPr lang="en-US" altLang="zh-TW" sz="1400" dirty="0" err="1" smtClean="0"/>
              <a:t>AuthorizationToken</a:t>
            </a:r>
            <a:r>
              <a:rPr lang="en-US" altLang="zh-TW" sz="1400" dirty="0" smtClean="0"/>
              <a:t>&gt;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763688" y="4941168"/>
            <a:ext cx="7200000" cy="72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呼叫服務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600" dirty="0" smtClean="0"/>
              <a:t>服務執行介面：</a:t>
            </a:r>
            <a:r>
              <a:rPr lang="en-US" altLang="zh-TW" sz="2600" dirty="0" smtClean="0"/>
              <a:t> string </a:t>
            </a:r>
            <a:r>
              <a:rPr lang="en-US" altLang="zh-TW" sz="2600" dirty="0" err="1" smtClean="0">
                <a:solidFill>
                  <a:srgbClr val="FF0000"/>
                </a:solidFill>
              </a:rPr>
              <a:t>RequestService</a:t>
            </a:r>
            <a:r>
              <a:rPr lang="en-US" altLang="zh-TW" sz="2600" dirty="0" smtClean="0"/>
              <a:t>(string token2, string </a:t>
            </a:r>
            <a:r>
              <a:rPr lang="en-US" altLang="zh-TW" sz="2600" dirty="0" err="1" smtClean="0"/>
              <a:t>serviceId</a:t>
            </a:r>
            <a:r>
              <a:rPr lang="en-US" altLang="zh-TW" sz="2600" dirty="0" smtClean="0"/>
              <a:t>, string </a:t>
            </a:r>
            <a:r>
              <a:rPr lang="en-US" altLang="zh-TW" sz="2600" dirty="0" err="1" smtClean="0"/>
              <a:t>requestXML</a:t>
            </a:r>
            <a:r>
              <a:rPr lang="en-US" altLang="zh-TW" sz="2600" dirty="0" smtClean="0"/>
              <a:t>)</a:t>
            </a:r>
          </a:p>
          <a:p>
            <a:r>
              <a:rPr lang="zh-TW" altLang="en-US" sz="2600" dirty="0" smtClean="0"/>
              <a:t>參數說明：</a:t>
            </a:r>
            <a:r>
              <a:rPr lang="en-US" altLang="zh-TW" sz="2600" dirty="0" smtClean="0"/>
              <a:t/>
            </a:r>
            <a:br>
              <a:rPr lang="en-US" altLang="zh-TW" sz="2600" dirty="0" smtClean="0"/>
            </a:br>
            <a:r>
              <a:rPr lang="en-US" altLang="zh-TW" sz="2600" dirty="0" smtClean="0">
                <a:solidFill>
                  <a:srgbClr val="FF0000"/>
                </a:solidFill>
              </a:rPr>
              <a:t>token2</a:t>
            </a:r>
            <a:r>
              <a:rPr lang="zh-TW" altLang="en-US" sz="2600" dirty="0" smtClean="0"/>
              <a:t>為執行</a:t>
            </a:r>
            <a:r>
              <a:rPr lang="en-US" altLang="zh-TW" sz="2600" dirty="0" smtClean="0"/>
              <a:t>Authorize</a:t>
            </a:r>
            <a:r>
              <a:rPr lang="zh-TW" altLang="en-US" sz="2600" dirty="0" smtClean="0"/>
              <a:t>介面取得回應的</a:t>
            </a:r>
            <a:r>
              <a:rPr lang="en-US" altLang="zh-TW" sz="2600" dirty="0" smtClean="0"/>
              <a:t>XML</a:t>
            </a:r>
            <a:r>
              <a:rPr lang="zh-TW" altLang="en-US" sz="2600" dirty="0" smtClean="0"/>
              <a:t>中</a:t>
            </a:r>
            <a:r>
              <a:rPr lang="en-US" altLang="zh-TW" sz="2600" dirty="0" smtClean="0"/>
              <a:t>Token2</a:t>
            </a:r>
            <a:r>
              <a:rPr lang="zh-TW" altLang="en-US" sz="2600" dirty="0" smtClean="0"/>
              <a:t>元素之值</a:t>
            </a:r>
            <a:r>
              <a:rPr lang="en-US" altLang="zh-TW" sz="2600" dirty="0" smtClean="0"/>
              <a:t/>
            </a:r>
            <a:br>
              <a:rPr lang="en-US" altLang="zh-TW" sz="2600" dirty="0" smtClean="0"/>
            </a:br>
            <a:r>
              <a:rPr lang="en-US" altLang="zh-TW" sz="2600" dirty="0" err="1" smtClean="0">
                <a:solidFill>
                  <a:srgbClr val="FF0000"/>
                </a:solidFill>
              </a:rPr>
              <a:t>serviceId</a:t>
            </a:r>
            <a:r>
              <a:rPr lang="zh-TW" altLang="en-US" sz="2600" dirty="0" smtClean="0"/>
              <a:t>為服務識別碼，可由瀏覽服務詳細資料取得</a:t>
            </a:r>
            <a:r>
              <a:rPr lang="en-US" altLang="zh-TW" sz="2600" dirty="0" smtClean="0"/>
              <a:t/>
            </a:r>
            <a:br>
              <a:rPr lang="en-US" altLang="zh-TW" sz="2600" dirty="0" smtClean="0"/>
            </a:br>
            <a:r>
              <a:rPr lang="en-US" altLang="zh-TW" sz="2600" dirty="0" err="1" smtClean="0">
                <a:solidFill>
                  <a:srgbClr val="FF0000"/>
                </a:solidFill>
              </a:rPr>
              <a:t>requestXML</a:t>
            </a:r>
            <a:r>
              <a:rPr lang="zh-TW" altLang="en-US" sz="2600" dirty="0" smtClean="0"/>
              <a:t>為呼叫服務所需的</a:t>
            </a:r>
            <a:r>
              <a:rPr lang="en-US" altLang="zh-TW" sz="2600" dirty="0" smtClean="0"/>
              <a:t>XML</a:t>
            </a:r>
            <a:r>
              <a:rPr lang="zh-TW" altLang="en-US" sz="2600" dirty="0" smtClean="0"/>
              <a:t>格式查詢字串，可由瀏覽服務詳細資料下載服務使用規格書取得</a:t>
            </a:r>
            <a:endParaRPr lang="en-US" altLang="zh-TW" sz="2600" dirty="0" smtClean="0"/>
          </a:p>
          <a:p>
            <a:r>
              <a:rPr lang="en-US" altLang="zh-TW" sz="2600" dirty="0" smtClean="0"/>
              <a:t>token2</a:t>
            </a:r>
            <a:r>
              <a:rPr lang="zh-TW" altLang="en-US" sz="2600" dirty="0" smtClean="0"/>
              <a:t>的有效時間為</a:t>
            </a:r>
            <a:r>
              <a:rPr lang="en-US" altLang="zh-TW" sz="2600" dirty="0" smtClean="0">
                <a:solidFill>
                  <a:srgbClr val="FF0000"/>
                </a:solidFill>
              </a:rPr>
              <a:t>30</a:t>
            </a:r>
            <a:r>
              <a:rPr lang="zh-TW" altLang="en-US" sz="2600" dirty="0" smtClean="0">
                <a:solidFill>
                  <a:srgbClr val="FF0000"/>
                </a:solidFill>
              </a:rPr>
              <a:t>分鐘</a:t>
            </a:r>
            <a:endParaRPr lang="en-US" altLang="zh-TW" sz="2600" dirty="0" smtClean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Web Service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/>
              <a:t>根據</a:t>
            </a:r>
            <a:r>
              <a:rPr lang="en-US" altLang="zh-TW" sz="2800" dirty="0" smtClean="0"/>
              <a:t>W3C</a:t>
            </a:r>
            <a:r>
              <a:rPr lang="zh-TW" altLang="en-US" sz="2800" dirty="0" smtClean="0"/>
              <a:t>定義，</a:t>
            </a:r>
            <a:r>
              <a:rPr lang="en-US" altLang="zh-TW" sz="2800" dirty="0" smtClean="0"/>
              <a:t>Web Service</a:t>
            </a:r>
            <a:r>
              <a:rPr lang="zh-TW" altLang="en-US" sz="2800" dirty="0" smtClean="0"/>
              <a:t>是一種軟體系統</a:t>
            </a:r>
            <a:r>
              <a:rPr lang="en-US" altLang="zh-TW" sz="2800" dirty="0" smtClean="0"/>
              <a:t>(</a:t>
            </a:r>
            <a:r>
              <a:rPr lang="en-US" sz="2800" dirty="0" smtClean="0"/>
              <a:t>software system)</a:t>
            </a:r>
            <a:r>
              <a:rPr lang="zh-TW" altLang="en-US" sz="2800" dirty="0" smtClean="0"/>
              <a:t>，用來設計可經由網路進行電腦間的資料交互操作</a:t>
            </a:r>
            <a:r>
              <a:rPr lang="en-US" altLang="zh-TW" sz="2800" dirty="0" smtClean="0"/>
              <a:t>(interoperability)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2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呼叫服務範例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1400" dirty="0" smtClean="0"/>
              <a:t>呼叫方式：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err="1" smtClean="0"/>
              <a:t>SoaFacade</a:t>
            </a:r>
            <a:r>
              <a:rPr lang="en-US" altLang="zh-TW" sz="1400" dirty="0" smtClean="0"/>
              <a:t> facade = new </a:t>
            </a:r>
            <a:r>
              <a:rPr lang="en-US" altLang="zh-TW" sz="1400" dirty="0" err="1" smtClean="0"/>
              <a:t>SoaFacade</a:t>
            </a:r>
            <a:r>
              <a:rPr lang="en-US" altLang="zh-TW" sz="1400" dirty="0" smtClean="0"/>
              <a:t>();</a:t>
            </a:r>
            <a:br>
              <a:rPr lang="en-US" altLang="zh-TW" sz="1400" dirty="0" smtClean="0"/>
            </a:br>
            <a:r>
              <a:rPr lang="en-US" altLang="zh-TW" sz="1400" dirty="0" smtClean="0"/>
              <a:t>string </a:t>
            </a:r>
            <a:r>
              <a:rPr lang="en-US" altLang="zh-TW" sz="1400" dirty="0" err="1" smtClean="0"/>
              <a:t>responseXml</a:t>
            </a:r>
            <a:r>
              <a:rPr lang="en-US" altLang="zh-TW" sz="1400" dirty="0" smtClean="0"/>
              <a:t> = </a:t>
            </a:r>
            <a:r>
              <a:rPr lang="en-US" altLang="zh-TW" sz="1400" dirty="0" err="1" smtClean="0"/>
              <a:t>façade.RequestService</a:t>
            </a:r>
            <a:r>
              <a:rPr lang="en-US" altLang="zh-TW" sz="1400" dirty="0" smtClean="0"/>
              <a:t>("</a:t>
            </a:r>
            <a:r>
              <a:rPr lang="zh-TW" altLang="en-US" sz="1400" dirty="0" smtClean="0"/>
              <a:t>執行</a:t>
            </a:r>
            <a:r>
              <a:rPr lang="en-US" altLang="zh-TW" sz="1400" dirty="0" smtClean="0"/>
              <a:t>Authorize</a:t>
            </a:r>
            <a:r>
              <a:rPr lang="zh-TW" altLang="en-US" sz="1400" dirty="0" smtClean="0"/>
              <a:t>介面取得回應的</a:t>
            </a:r>
            <a:r>
              <a:rPr lang="en-US" altLang="zh-TW" sz="1400" dirty="0" smtClean="0"/>
              <a:t>XML</a:t>
            </a:r>
            <a:r>
              <a:rPr lang="zh-TW" altLang="en-US" sz="1400" dirty="0" smtClean="0"/>
              <a:t>中</a:t>
            </a:r>
            <a:r>
              <a:rPr lang="en-US" altLang="zh-TW" sz="1400" dirty="0" smtClean="0"/>
              <a:t>Token2</a:t>
            </a:r>
            <a:r>
              <a:rPr lang="zh-TW" altLang="en-US" sz="1400" dirty="0" smtClean="0"/>
              <a:t>元素之值</a:t>
            </a:r>
            <a:r>
              <a:rPr lang="en-US" altLang="zh-TW" sz="1400" dirty="0" smtClean="0"/>
              <a:t>", "</a:t>
            </a:r>
            <a:r>
              <a:rPr lang="zh-TW" altLang="en-US" sz="1400" dirty="0" smtClean="0"/>
              <a:t>服務識別碼</a:t>
            </a:r>
            <a:r>
              <a:rPr lang="en-US" altLang="zh-TW" sz="1400" dirty="0" smtClean="0"/>
              <a:t>", "</a:t>
            </a:r>
            <a:r>
              <a:rPr lang="en-US" altLang="zh-TW" sz="1400" dirty="0" err="1" smtClean="0"/>
              <a:t>requestXML</a:t>
            </a:r>
            <a:r>
              <a:rPr lang="zh-TW" altLang="en-US" sz="1400" dirty="0" smtClean="0"/>
              <a:t>查詢字串</a:t>
            </a:r>
            <a:r>
              <a:rPr lang="en-US" altLang="zh-TW" sz="1400" dirty="0" smtClean="0"/>
              <a:t>");</a:t>
            </a:r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回應資料：</a:t>
            </a:r>
            <a:r>
              <a:rPr lang="en-US" altLang="zh-TW" sz="1400" dirty="0" smtClean="0"/>
              <a:t>XML</a:t>
            </a:r>
            <a:r>
              <a:rPr lang="zh-TW" altLang="en-US" sz="1400" dirty="0" smtClean="0"/>
              <a:t>字串，內容如</a:t>
            </a:r>
            <a:endParaRPr lang="en-US" altLang="zh-TW" sz="1400" dirty="0" smtClean="0"/>
          </a:p>
          <a:p>
            <a:pPr>
              <a:buNone/>
            </a:pPr>
            <a:r>
              <a:rPr lang="en-US" altLang="zh-TW" sz="1200" dirty="0" smtClean="0"/>
              <a:t>&lt;?xml version="1.0" encoding="utf-8"?&gt;</a:t>
            </a:r>
          </a:p>
          <a:p>
            <a:pPr>
              <a:buNone/>
            </a:pPr>
            <a:r>
              <a:rPr lang="en-US" altLang="zh-TW" sz="1200" dirty="0" smtClean="0"/>
              <a:t>&lt;</a:t>
            </a:r>
            <a:r>
              <a:rPr lang="en-US" altLang="zh-TW" sz="1200" dirty="0" err="1" smtClean="0"/>
              <a:t>LIServiceRsgMsg</a:t>
            </a:r>
            <a:r>
              <a:rPr lang="en-US" altLang="zh-TW" sz="1200" dirty="0" smtClean="0"/>
              <a:t>&gt;</a:t>
            </a:r>
          </a:p>
          <a:p>
            <a:pPr>
              <a:buNone/>
            </a:pPr>
            <a:r>
              <a:rPr lang="en-US" altLang="zh-TW" sz="1200" dirty="0" smtClean="0"/>
              <a:t>    </a:t>
            </a:r>
            <a:r>
              <a:rPr lang="en-US" altLang="zh-TW" sz="1200" dirty="0" smtClean="0">
                <a:solidFill>
                  <a:srgbClr val="92D050"/>
                </a:solidFill>
              </a:rPr>
              <a:t>&lt;!--Status: </a:t>
            </a:r>
            <a:r>
              <a:rPr lang="zh-TW" altLang="en-US" sz="1200" dirty="0" smtClean="0">
                <a:solidFill>
                  <a:srgbClr val="92D050"/>
                </a:solidFill>
              </a:rPr>
              <a:t>服務執行結果，</a:t>
            </a:r>
            <a:r>
              <a:rPr lang="en-US" altLang="zh-TW" sz="1200" dirty="0" smtClean="0">
                <a:solidFill>
                  <a:srgbClr val="92D050"/>
                </a:solidFill>
              </a:rPr>
              <a:t>0</a:t>
            </a:r>
            <a:r>
              <a:rPr lang="zh-TW" altLang="en-US" sz="1200" dirty="0" smtClean="0">
                <a:solidFill>
                  <a:srgbClr val="92D050"/>
                </a:solidFill>
              </a:rPr>
              <a:t>為成功，</a:t>
            </a:r>
            <a:r>
              <a:rPr lang="en-US" altLang="zh-TW" sz="1200" dirty="0" smtClean="0">
                <a:solidFill>
                  <a:srgbClr val="92D050"/>
                </a:solidFill>
              </a:rPr>
              <a:t>1</a:t>
            </a:r>
            <a:r>
              <a:rPr lang="zh-TW" altLang="en-US" sz="1200" dirty="0" smtClean="0">
                <a:solidFill>
                  <a:srgbClr val="92D050"/>
                </a:solidFill>
              </a:rPr>
              <a:t>為失敗</a:t>
            </a:r>
            <a:r>
              <a:rPr lang="en-US" altLang="zh-TW" sz="12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200" dirty="0" smtClean="0"/>
              <a:t>    &lt;Status&gt;0&lt;/Status&gt;</a:t>
            </a:r>
          </a:p>
          <a:p>
            <a:pPr>
              <a:buNone/>
            </a:pPr>
            <a:r>
              <a:rPr lang="en-US" altLang="zh-TW" sz="1200" dirty="0" smtClean="0"/>
              <a:t>    </a:t>
            </a:r>
            <a:r>
              <a:rPr lang="en-US" altLang="zh-TW" sz="1200" dirty="0" smtClean="0">
                <a:solidFill>
                  <a:srgbClr val="92D050"/>
                </a:solidFill>
              </a:rPr>
              <a:t>&lt;!--Message: </a:t>
            </a:r>
            <a:r>
              <a:rPr lang="zh-TW" altLang="en-US" sz="1200" dirty="0" smtClean="0">
                <a:solidFill>
                  <a:srgbClr val="92D050"/>
                </a:solidFill>
              </a:rPr>
              <a:t>服務執行訊息</a:t>
            </a:r>
            <a:r>
              <a:rPr lang="en-US" altLang="zh-TW" sz="12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200" dirty="0" smtClean="0"/>
              <a:t>    &lt;Message&gt;</a:t>
            </a:r>
            <a:r>
              <a:rPr lang="zh-TW" altLang="en-US" sz="1200" dirty="0" smtClean="0"/>
              <a:t>執行成功</a:t>
            </a:r>
            <a:r>
              <a:rPr lang="en-US" altLang="zh-TW" sz="1200" dirty="0" smtClean="0"/>
              <a:t>&lt;/Message&gt;</a:t>
            </a:r>
          </a:p>
          <a:p>
            <a:pPr>
              <a:buNone/>
            </a:pPr>
            <a:r>
              <a:rPr lang="en-US" altLang="zh-TW" sz="1200" dirty="0" smtClean="0"/>
              <a:t>    </a:t>
            </a:r>
            <a:r>
              <a:rPr lang="en-US" altLang="zh-TW" sz="1200" dirty="0" smtClean="0">
                <a:solidFill>
                  <a:srgbClr val="92D050"/>
                </a:solidFill>
              </a:rPr>
              <a:t>&lt;!--</a:t>
            </a:r>
            <a:r>
              <a:rPr lang="en-US" altLang="zh-TW" sz="1200" dirty="0" err="1" smtClean="0">
                <a:solidFill>
                  <a:srgbClr val="92D050"/>
                </a:solidFill>
              </a:rPr>
              <a:t>ReturnRows</a:t>
            </a:r>
            <a:r>
              <a:rPr lang="en-US" altLang="zh-TW" sz="1200" dirty="0" smtClean="0">
                <a:solidFill>
                  <a:srgbClr val="92D050"/>
                </a:solidFill>
              </a:rPr>
              <a:t>: </a:t>
            </a:r>
            <a:r>
              <a:rPr lang="zh-TW" altLang="en-US" sz="1200" dirty="0" smtClean="0">
                <a:solidFill>
                  <a:srgbClr val="92D050"/>
                </a:solidFill>
              </a:rPr>
              <a:t>資料筆數</a:t>
            </a:r>
            <a:r>
              <a:rPr lang="en-US" altLang="zh-TW" sz="12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200" dirty="0" smtClean="0"/>
              <a:t>    &lt;</a:t>
            </a:r>
            <a:r>
              <a:rPr lang="en-US" altLang="zh-TW" sz="1200" dirty="0" err="1" smtClean="0"/>
              <a:t>ReturnRows</a:t>
            </a:r>
            <a:r>
              <a:rPr lang="en-US" altLang="zh-TW" sz="1200" dirty="0" smtClean="0"/>
              <a:t>&gt;1&lt;/</a:t>
            </a:r>
            <a:r>
              <a:rPr lang="en-US" altLang="zh-TW" sz="1200" dirty="0" err="1" smtClean="0"/>
              <a:t>ReturnRows</a:t>
            </a:r>
            <a:r>
              <a:rPr lang="en-US" altLang="zh-TW" sz="1200" dirty="0" smtClean="0"/>
              <a:t>&gt;</a:t>
            </a:r>
          </a:p>
          <a:p>
            <a:pPr>
              <a:buNone/>
            </a:pPr>
            <a:r>
              <a:rPr lang="en-US" altLang="zh-TW" sz="1200" dirty="0" smtClean="0"/>
              <a:t>    </a:t>
            </a:r>
            <a:r>
              <a:rPr lang="en-US" altLang="zh-TW" sz="1200" dirty="0" smtClean="0">
                <a:solidFill>
                  <a:srgbClr val="92D050"/>
                </a:solidFill>
              </a:rPr>
              <a:t>&lt;!--Response: </a:t>
            </a:r>
            <a:r>
              <a:rPr lang="zh-TW" altLang="en-US" sz="1200" dirty="0" smtClean="0">
                <a:solidFill>
                  <a:srgbClr val="92D050"/>
                </a:solidFill>
              </a:rPr>
              <a:t>回應內容</a:t>
            </a:r>
            <a:r>
              <a:rPr lang="en-US" altLang="zh-TW" sz="12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200" dirty="0" smtClean="0"/>
              <a:t>    &lt;Response&gt;</a:t>
            </a:r>
          </a:p>
          <a:p>
            <a:pPr>
              <a:buNone/>
            </a:pPr>
            <a:r>
              <a:rPr lang="en-US" altLang="zh-TW" sz="1200" dirty="0" smtClean="0"/>
              <a:t>        </a:t>
            </a:r>
            <a:r>
              <a:rPr lang="en-US" altLang="zh-TW" sz="1200" dirty="0" smtClean="0">
                <a:solidFill>
                  <a:srgbClr val="92D050"/>
                </a:solidFill>
              </a:rPr>
              <a:t>&lt;!--Response</a:t>
            </a:r>
            <a:r>
              <a:rPr lang="zh-TW" altLang="en-US" sz="1200" dirty="0" smtClean="0">
                <a:solidFill>
                  <a:srgbClr val="92D050"/>
                </a:solidFill>
              </a:rPr>
              <a:t>元素內之值為服務提供者自定義之標籤</a:t>
            </a:r>
            <a:r>
              <a:rPr lang="en-US" altLang="zh-TW" sz="12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200" dirty="0" smtClean="0"/>
              <a:t>        &lt;</a:t>
            </a:r>
            <a:r>
              <a:rPr lang="en-US" altLang="zh-TW" sz="1200" dirty="0" err="1" smtClean="0"/>
              <a:t>SystemDateTime</a:t>
            </a:r>
            <a:r>
              <a:rPr lang="en-US" altLang="zh-TW" sz="1200" dirty="0" smtClean="0"/>
              <a:t>&gt;2010-09-20 15:08:26&lt;/</a:t>
            </a:r>
            <a:r>
              <a:rPr lang="en-US" altLang="zh-TW" sz="1200" dirty="0" err="1" smtClean="0"/>
              <a:t>SystemDateTime</a:t>
            </a:r>
            <a:r>
              <a:rPr lang="en-US" altLang="zh-TW" sz="1200" dirty="0" smtClean="0"/>
              <a:t> &gt;</a:t>
            </a:r>
          </a:p>
          <a:p>
            <a:pPr>
              <a:buNone/>
            </a:pPr>
            <a:r>
              <a:rPr lang="en-US" altLang="zh-TW" sz="1200" dirty="0" smtClean="0"/>
              <a:t>    &lt;/Response&gt;</a:t>
            </a:r>
          </a:p>
          <a:p>
            <a:pPr>
              <a:buNone/>
            </a:pPr>
            <a:r>
              <a:rPr lang="en-US" altLang="zh-TW" sz="1200" dirty="0" smtClean="0"/>
              <a:t>&lt;/</a:t>
            </a:r>
            <a:r>
              <a:rPr lang="en-US" altLang="zh-TW" sz="1200" dirty="0" err="1" smtClean="0"/>
              <a:t>LIServiceRsgMsg</a:t>
            </a:r>
            <a:r>
              <a:rPr lang="en-US" altLang="zh-TW" sz="1200" dirty="0" smtClean="0"/>
              <a:t>&gt;</a:t>
            </a:r>
            <a:endParaRPr lang="zh-TW" altLang="en-US" sz="1200" dirty="0" smtClean="0"/>
          </a:p>
          <a:p>
            <a:pPr>
              <a:buNone/>
            </a:pPr>
            <a:endParaRPr lang="en-US" altLang="zh-TW" sz="1400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重覆呼叫單一服務範例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2000" dirty="0" err="1" smtClean="0"/>
              <a:t>SoaFacade</a:t>
            </a:r>
            <a:r>
              <a:rPr lang="en-US" altLang="zh-TW" sz="2000" dirty="0" smtClean="0"/>
              <a:t> facade = new </a:t>
            </a:r>
            <a:r>
              <a:rPr lang="en-US" altLang="zh-TW" sz="2000" dirty="0" err="1" smtClean="0"/>
              <a:t>SoaFacade</a:t>
            </a:r>
            <a:r>
              <a:rPr lang="en-US" altLang="zh-TW" sz="2000" dirty="0" smtClean="0"/>
              <a:t>();</a:t>
            </a:r>
          </a:p>
          <a:p>
            <a:pPr>
              <a:buNone/>
            </a:pPr>
            <a:r>
              <a:rPr lang="en-US" altLang="zh-TW" sz="2000" dirty="0" smtClean="0"/>
              <a:t>string result1 = </a:t>
            </a:r>
            <a:r>
              <a:rPr lang="en-US" altLang="zh-TW" sz="2000" dirty="0" err="1" smtClean="0"/>
              <a:t>facade.RequestService</a:t>
            </a:r>
            <a:r>
              <a:rPr lang="en-US" altLang="zh-TW" sz="2000" dirty="0" smtClean="0"/>
              <a:t>(</a:t>
            </a:r>
            <a:r>
              <a:rPr lang="zh-TW" altLang="en-US" sz="2000" dirty="0" smtClean="0">
                <a:solidFill>
                  <a:srgbClr val="92D050"/>
                </a:solidFill>
              </a:rPr>
              <a:t>加密標記</a:t>
            </a:r>
            <a:r>
              <a:rPr lang="en-US" altLang="zh-TW" sz="2000" dirty="0" smtClean="0">
                <a:solidFill>
                  <a:srgbClr val="92D050"/>
                </a:solidFill>
              </a:rPr>
              <a:t>token2</a:t>
            </a:r>
            <a:r>
              <a:rPr lang="en-US" altLang="zh-TW" sz="2000" dirty="0" smtClean="0"/>
              <a:t>, </a:t>
            </a:r>
            <a:r>
              <a:rPr lang="zh-TW" altLang="en-US" sz="2000" dirty="0" smtClean="0">
                <a:solidFill>
                  <a:srgbClr val="92D050"/>
                </a:solidFill>
              </a:rPr>
              <a:t>服務識別碼</a:t>
            </a:r>
            <a:r>
              <a:rPr lang="en-US" altLang="zh-TW" sz="2000" dirty="0" err="1" smtClean="0">
                <a:solidFill>
                  <a:srgbClr val="92D050"/>
                </a:solidFill>
              </a:rPr>
              <a:t>serviceId</a:t>
            </a:r>
            <a:r>
              <a:rPr lang="en-US" altLang="zh-TW" sz="2000" dirty="0" smtClean="0"/>
              <a:t>, </a:t>
            </a:r>
            <a:r>
              <a:rPr lang="zh-TW" altLang="en-US" sz="2000" dirty="0" smtClean="0">
                <a:solidFill>
                  <a:srgbClr val="92D050"/>
                </a:solidFill>
              </a:rPr>
              <a:t>查詢參數</a:t>
            </a:r>
            <a:r>
              <a:rPr lang="en-US" altLang="zh-TW" sz="2000" dirty="0" err="1" smtClean="0">
                <a:solidFill>
                  <a:srgbClr val="92D050"/>
                </a:solidFill>
              </a:rPr>
              <a:t>requestXML</a:t>
            </a:r>
            <a:r>
              <a:rPr lang="en-US" altLang="zh-TW" sz="2000" dirty="0" smtClean="0"/>
              <a:t>);</a:t>
            </a:r>
          </a:p>
          <a:p>
            <a:pPr>
              <a:buNone/>
            </a:pPr>
            <a:r>
              <a:rPr lang="en-US" altLang="zh-TW" sz="2000" dirty="0" smtClean="0"/>
              <a:t>string result2 = </a:t>
            </a:r>
            <a:r>
              <a:rPr lang="en-US" altLang="zh-TW" sz="2000" dirty="0" err="1" smtClean="0"/>
              <a:t>facade.RequestService</a:t>
            </a:r>
            <a:r>
              <a:rPr lang="en-US" altLang="zh-TW" sz="2000" dirty="0" smtClean="0"/>
              <a:t>(</a:t>
            </a:r>
            <a:r>
              <a:rPr lang="en-US" altLang="zh-TW" sz="2000" dirty="0" smtClean="0">
                <a:solidFill>
                  <a:srgbClr val="92D050"/>
                </a:solidFill>
              </a:rPr>
              <a:t>token2</a:t>
            </a:r>
            <a:r>
              <a:rPr lang="en-US" altLang="zh-TW" sz="2000" dirty="0" smtClean="0"/>
              <a:t>, </a:t>
            </a:r>
            <a:r>
              <a:rPr lang="en-US" altLang="zh-TW" sz="2000" dirty="0" err="1" smtClean="0">
                <a:solidFill>
                  <a:srgbClr val="92D050"/>
                </a:solidFill>
              </a:rPr>
              <a:t>serviceId</a:t>
            </a:r>
            <a:r>
              <a:rPr lang="en-US" altLang="zh-TW" sz="2000" dirty="0" smtClean="0"/>
              <a:t>, </a:t>
            </a:r>
            <a:r>
              <a:rPr lang="en-US" altLang="zh-TW" sz="2000" dirty="0" smtClean="0">
                <a:solidFill>
                  <a:srgbClr val="92D050"/>
                </a:solidFill>
              </a:rPr>
              <a:t>requestXML2</a:t>
            </a:r>
            <a:r>
              <a:rPr lang="en-US" altLang="zh-TW" sz="2000" dirty="0" smtClean="0"/>
              <a:t>);</a:t>
            </a:r>
          </a:p>
          <a:p>
            <a:pPr marL="596646" indent="-514350">
              <a:buNone/>
            </a:pPr>
            <a:endParaRPr lang="en-US" altLang="zh-TW" sz="2000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非同步呼叫服務範例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zh-TW" dirty="0" err="1" smtClean="0"/>
              <a:t>SoaFacade</a:t>
            </a:r>
            <a:r>
              <a:rPr lang="en-US" altLang="zh-TW" dirty="0" smtClean="0"/>
              <a:t> facade = new </a:t>
            </a:r>
            <a:r>
              <a:rPr lang="en-US" altLang="zh-TW" dirty="0" err="1" smtClean="0"/>
              <a:t>SoaFacade</a:t>
            </a:r>
            <a:r>
              <a:rPr lang="en-US" altLang="zh-TW" dirty="0" smtClean="0"/>
              <a:t>();</a:t>
            </a:r>
          </a:p>
          <a:p>
            <a:pPr>
              <a:buNone/>
            </a:pPr>
            <a:r>
              <a:rPr lang="en-US" altLang="zh-TW" dirty="0" err="1" smtClean="0"/>
              <a:t>facade.RequestServiceCompleted</a:t>
            </a:r>
            <a:r>
              <a:rPr lang="en-US" altLang="zh-TW" dirty="0" smtClean="0"/>
              <a:t> += new </a:t>
            </a:r>
            <a:r>
              <a:rPr lang="en-US" altLang="zh-TW" dirty="0" err="1" smtClean="0"/>
              <a:t>RequestServiceCompletedEventHandler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</a:rPr>
              <a:t>facade_RequestServiceCompleted</a:t>
            </a:r>
            <a:r>
              <a:rPr lang="en-US" altLang="zh-TW" dirty="0" smtClean="0"/>
              <a:t>);</a:t>
            </a:r>
          </a:p>
          <a:p>
            <a:pPr>
              <a:buNone/>
            </a:pPr>
            <a:r>
              <a:rPr lang="en-US" altLang="zh-TW" dirty="0" err="1" smtClean="0"/>
              <a:t>facade.RequestServiceAsync</a:t>
            </a: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92D050"/>
                </a:solidFill>
              </a:rPr>
              <a:t>加密標記</a:t>
            </a:r>
            <a:r>
              <a:rPr lang="en-US" altLang="zh-TW" dirty="0" smtClean="0">
                <a:solidFill>
                  <a:srgbClr val="92D050"/>
                </a:solidFill>
              </a:rPr>
              <a:t>token2</a:t>
            </a:r>
            <a:r>
              <a:rPr lang="en-US" altLang="zh-TW" dirty="0" smtClean="0"/>
              <a:t>, </a:t>
            </a:r>
            <a:r>
              <a:rPr lang="zh-TW" altLang="en-US" dirty="0" smtClean="0">
                <a:solidFill>
                  <a:srgbClr val="92D050"/>
                </a:solidFill>
              </a:rPr>
              <a:t>服務識別碼</a:t>
            </a:r>
            <a:r>
              <a:rPr lang="en-US" altLang="zh-TW" dirty="0" err="1" smtClean="0">
                <a:solidFill>
                  <a:srgbClr val="92D050"/>
                </a:solidFill>
              </a:rPr>
              <a:t>serviceId</a:t>
            </a:r>
            <a:r>
              <a:rPr lang="en-US" altLang="zh-TW" dirty="0" smtClean="0"/>
              <a:t>, </a:t>
            </a:r>
            <a:r>
              <a:rPr lang="zh-TW" altLang="en-US" dirty="0" smtClean="0">
                <a:solidFill>
                  <a:srgbClr val="92D050"/>
                </a:solidFill>
              </a:rPr>
              <a:t>查詢參數</a:t>
            </a:r>
            <a:r>
              <a:rPr lang="en-US" altLang="zh-TW" dirty="0" err="1" smtClean="0">
                <a:solidFill>
                  <a:srgbClr val="92D050"/>
                </a:solidFill>
              </a:rPr>
              <a:t>requestXML</a:t>
            </a:r>
            <a:r>
              <a:rPr lang="en-US" altLang="zh-TW" dirty="0" smtClean="0"/>
              <a:t>);</a:t>
            </a:r>
            <a:br>
              <a:rPr lang="en-US" altLang="zh-TW" dirty="0" smtClean="0"/>
            </a:b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static void </a:t>
            </a:r>
            <a:r>
              <a:rPr lang="en-US" altLang="zh-TW" dirty="0" err="1" smtClean="0">
                <a:solidFill>
                  <a:srgbClr val="FF0000"/>
                </a:solidFill>
              </a:rPr>
              <a:t>facade_RequestServiceCompleted</a:t>
            </a:r>
            <a:r>
              <a:rPr lang="en-US" altLang="zh-TW" dirty="0" smtClean="0"/>
              <a:t>(object sender, </a:t>
            </a:r>
            <a:r>
              <a:rPr lang="en-US" altLang="zh-TW" dirty="0" err="1" smtClean="0"/>
              <a:t>RequestServiceCompletedEventArgs</a:t>
            </a:r>
            <a:r>
              <a:rPr lang="en-US" altLang="zh-TW" dirty="0" smtClean="0"/>
              <a:t> e)</a:t>
            </a:r>
          </a:p>
          <a:p>
            <a:pPr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{</a:t>
            </a:r>
          </a:p>
          <a:p>
            <a:pPr>
              <a:buNone/>
            </a:pPr>
            <a:r>
              <a:rPr lang="en-US" altLang="zh-TW" dirty="0" smtClean="0"/>
              <a:t>            if (!</a:t>
            </a:r>
            <a:r>
              <a:rPr lang="en-US" altLang="zh-TW" dirty="0" err="1" smtClean="0"/>
              <a:t>e.Cancelled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zh-TW" altLang="en-US" dirty="0" smtClean="0"/>
              <a:t>            </a:t>
            </a:r>
            <a:r>
              <a:rPr lang="en-US" altLang="zh-TW" dirty="0" smtClean="0"/>
              <a:t>{</a:t>
            </a:r>
          </a:p>
          <a:p>
            <a:pPr>
              <a:buNone/>
            </a:pPr>
            <a:r>
              <a:rPr lang="en-US" altLang="zh-TW" dirty="0" smtClean="0"/>
              <a:t>                </a:t>
            </a:r>
            <a:r>
              <a:rPr lang="en-US" altLang="zh-TW" dirty="0" err="1" smtClean="0"/>
              <a:t>Console.WriteLine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string.Format</a:t>
            </a:r>
            <a:r>
              <a:rPr lang="en-US" altLang="zh-TW" dirty="0" smtClean="0"/>
              <a:t>("</a:t>
            </a:r>
            <a:r>
              <a:rPr lang="zh-TW" altLang="en-US" dirty="0" smtClean="0"/>
              <a:t>呼叫結果</a:t>
            </a:r>
            <a:r>
              <a:rPr lang="en-US" altLang="zh-TW" dirty="0" smtClean="0"/>
              <a:t>: \n{0}", </a:t>
            </a:r>
            <a:r>
              <a:rPr lang="en-US" altLang="zh-TW" dirty="0" err="1" smtClean="0"/>
              <a:t>e.Result</a:t>
            </a:r>
            <a:r>
              <a:rPr lang="en-US" altLang="zh-TW" dirty="0" smtClean="0"/>
              <a:t>));</a:t>
            </a:r>
          </a:p>
          <a:p>
            <a:pPr>
              <a:buNone/>
            </a:pPr>
            <a:r>
              <a:rPr lang="zh-TW" altLang="en-US" dirty="0" smtClean="0"/>
              <a:t>            </a:t>
            </a:r>
            <a:r>
              <a:rPr lang="en-US" altLang="zh-TW" dirty="0" smtClean="0"/>
              <a:t>}            </a:t>
            </a:r>
          </a:p>
          <a:p>
            <a:pPr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}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非同步重覆呼叫單一服務範例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zh-TW" dirty="0" err="1" smtClean="0"/>
              <a:t>SoaFacade</a:t>
            </a:r>
            <a:r>
              <a:rPr lang="en-US" altLang="zh-TW" dirty="0" smtClean="0"/>
              <a:t> facade = new </a:t>
            </a:r>
            <a:r>
              <a:rPr lang="en-US" altLang="zh-TW" dirty="0" err="1" smtClean="0"/>
              <a:t>SoaFacade</a:t>
            </a:r>
            <a:r>
              <a:rPr lang="en-US" altLang="zh-TW" dirty="0" smtClean="0"/>
              <a:t>();</a:t>
            </a:r>
          </a:p>
          <a:p>
            <a:pPr>
              <a:buNone/>
            </a:pPr>
            <a:r>
              <a:rPr lang="en-US" altLang="zh-TW" dirty="0" err="1" smtClean="0"/>
              <a:t>facade.RequestServiceCompleted</a:t>
            </a:r>
            <a:r>
              <a:rPr lang="en-US" altLang="zh-TW" dirty="0" smtClean="0"/>
              <a:t> += new </a:t>
            </a:r>
            <a:r>
              <a:rPr lang="en-US" altLang="zh-TW" dirty="0" err="1" smtClean="0"/>
              <a:t>RequestServiceCompletedEventHandler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</a:rPr>
              <a:t>facade_RequestServiceCompleted</a:t>
            </a:r>
            <a:r>
              <a:rPr lang="en-US" altLang="zh-TW" dirty="0" smtClean="0"/>
              <a:t>);</a:t>
            </a:r>
          </a:p>
          <a:p>
            <a:pPr>
              <a:buNone/>
            </a:pPr>
            <a:r>
              <a:rPr lang="en-US" altLang="zh-TW" dirty="0" err="1" smtClean="0"/>
              <a:t>facade.RequestServiceAsync</a:t>
            </a: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92D050"/>
                </a:solidFill>
              </a:rPr>
              <a:t>加密標記</a:t>
            </a:r>
            <a:r>
              <a:rPr lang="en-US" altLang="zh-TW" dirty="0" smtClean="0">
                <a:solidFill>
                  <a:srgbClr val="92D050"/>
                </a:solidFill>
              </a:rPr>
              <a:t>token2</a:t>
            </a:r>
            <a:r>
              <a:rPr lang="en-US" altLang="zh-TW" dirty="0" smtClean="0"/>
              <a:t>, </a:t>
            </a:r>
            <a:r>
              <a:rPr lang="zh-TW" altLang="en-US" dirty="0" smtClean="0">
                <a:solidFill>
                  <a:srgbClr val="92D050"/>
                </a:solidFill>
              </a:rPr>
              <a:t>服務識別碼</a:t>
            </a:r>
            <a:r>
              <a:rPr lang="en-US" altLang="zh-TW" dirty="0" err="1" smtClean="0">
                <a:solidFill>
                  <a:srgbClr val="92D050"/>
                </a:solidFill>
              </a:rPr>
              <a:t>serviceId</a:t>
            </a:r>
            <a:r>
              <a:rPr lang="en-US" altLang="zh-TW" dirty="0" smtClean="0"/>
              <a:t>, </a:t>
            </a:r>
            <a:r>
              <a:rPr lang="zh-TW" altLang="en-US" dirty="0" smtClean="0">
                <a:solidFill>
                  <a:srgbClr val="92D050"/>
                </a:solidFill>
              </a:rPr>
              <a:t>查詢參數</a:t>
            </a:r>
            <a:r>
              <a:rPr lang="en-US" altLang="zh-TW" dirty="0" err="1" smtClean="0">
                <a:solidFill>
                  <a:srgbClr val="92D050"/>
                </a:solidFill>
              </a:rPr>
              <a:t>requestXML</a:t>
            </a:r>
            <a:r>
              <a:rPr lang="en-US" altLang="zh-TW" dirty="0" smtClean="0"/>
              <a:t>, </a:t>
            </a:r>
            <a:r>
              <a:rPr lang="zh-TW" altLang="en-US" dirty="0" smtClean="0">
                <a:solidFill>
                  <a:srgbClr val="92D050"/>
                </a:solidFill>
              </a:rPr>
              <a:t>非同步工作唯一識別項</a:t>
            </a:r>
            <a:r>
              <a:rPr lang="en-US" altLang="zh-TW" dirty="0" err="1" smtClean="0">
                <a:solidFill>
                  <a:srgbClr val="92D050"/>
                </a:solidFill>
              </a:rPr>
              <a:t>userState</a:t>
            </a:r>
            <a:r>
              <a:rPr lang="en-US" altLang="zh-TW" dirty="0" smtClean="0"/>
              <a:t>);</a:t>
            </a:r>
          </a:p>
          <a:p>
            <a:pPr>
              <a:buNone/>
            </a:pPr>
            <a:r>
              <a:rPr lang="en-US" altLang="zh-TW" dirty="0" err="1" smtClean="0"/>
              <a:t>facade.RequestServiceAsync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92D050"/>
                </a:solidFill>
              </a:rPr>
              <a:t>token2</a:t>
            </a:r>
            <a:r>
              <a:rPr lang="en-US" altLang="zh-TW" dirty="0" smtClean="0"/>
              <a:t>, </a:t>
            </a:r>
            <a:r>
              <a:rPr lang="en-US" altLang="zh-TW" dirty="0" err="1" smtClean="0">
                <a:solidFill>
                  <a:srgbClr val="92D050"/>
                </a:solidFill>
              </a:rPr>
              <a:t>serviceId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92D050"/>
                </a:solidFill>
              </a:rPr>
              <a:t>requestXML2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92D050"/>
                </a:solidFill>
              </a:rPr>
              <a:t>userState2</a:t>
            </a:r>
            <a:r>
              <a:rPr lang="en-US" altLang="zh-TW" dirty="0" smtClean="0"/>
              <a:t>);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private void </a:t>
            </a:r>
            <a:r>
              <a:rPr lang="en-US" altLang="zh-TW" dirty="0" err="1" smtClean="0">
                <a:solidFill>
                  <a:srgbClr val="FF0000"/>
                </a:solidFill>
              </a:rPr>
              <a:t>facade_RequestServiceCompleted</a:t>
            </a:r>
            <a:r>
              <a:rPr lang="en-US" altLang="zh-TW" dirty="0" smtClean="0"/>
              <a:t>(object sender, </a:t>
            </a:r>
            <a:r>
              <a:rPr lang="en-US" altLang="zh-TW" dirty="0" err="1" smtClean="0"/>
              <a:t>RequestServiceCompletedEventArgs</a:t>
            </a:r>
            <a:r>
              <a:rPr lang="en-US" altLang="zh-TW" dirty="0" smtClean="0"/>
              <a:t> e)</a:t>
            </a:r>
          </a:p>
          <a:p>
            <a:pPr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{</a:t>
            </a:r>
          </a:p>
          <a:p>
            <a:pPr>
              <a:buNone/>
            </a:pPr>
            <a:r>
              <a:rPr lang="en-US" altLang="zh-TW" dirty="0" smtClean="0"/>
              <a:t>            if (!</a:t>
            </a:r>
            <a:r>
              <a:rPr lang="en-US" altLang="zh-TW" dirty="0" err="1" smtClean="0"/>
              <a:t>e.Cancelled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zh-TW" altLang="en-US" dirty="0" smtClean="0"/>
              <a:t>            </a:t>
            </a:r>
            <a:r>
              <a:rPr lang="en-US" altLang="zh-TW" dirty="0" smtClean="0"/>
              <a:t>{</a:t>
            </a:r>
          </a:p>
          <a:p>
            <a:pPr>
              <a:buNone/>
            </a:pPr>
            <a:r>
              <a:rPr lang="en-US" altLang="zh-TW" dirty="0" smtClean="0"/>
              <a:t>                </a:t>
            </a:r>
            <a:r>
              <a:rPr lang="en-US" altLang="zh-TW" dirty="0" err="1" smtClean="0"/>
              <a:t>MessageBox.Show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string.Format</a:t>
            </a:r>
            <a:r>
              <a:rPr lang="en-US" altLang="zh-TW" dirty="0" smtClean="0"/>
              <a:t>("</a:t>
            </a:r>
            <a:r>
              <a:rPr lang="zh-TW" altLang="en-US" dirty="0" smtClean="0"/>
              <a:t>呼叫結果</a:t>
            </a:r>
            <a:r>
              <a:rPr lang="en-US" altLang="zh-TW" dirty="0" smtClean="0"/>
              <a:t>: {0}", </a:t>
            </a:r>
            <a:r>
              <a:rPr lang="en-US" altLang="zh-TW" dirty="0" err="1" smtClean="0"/>
              <a:t>e.Result</a:t>
            </a:r>
            <a:r>
              <a:rPr lang="en-US" altLang="zh-TW" dirty="0" smtClean="0"/>
              <a:t>));</a:t>
            </a:r>
          </a:p>
          <a:p>
            <a:pPr>
              <a:buNone/>
            </a:pPr>
            <a:r>
              <a:rPr lang="zh-TW" altLang="en-US" dirty="0" smtClean="0"/>
              <a:t>            </a:t>
            </a:r>
            <a:r>
              <a:rPr lang="en-US" altLang="zh-TW" dirty="0" smtClean="0"/>
              <a:t>}            </a:t>
            </a:r>
          </a:p>
          <a:p>
            <a:pPr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}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引用</a:t>
            </a:r>
            <a:r>
              <a:rPr lang="en-US" altLang="zh-TW" dirty="0" smtClean="0"/>
              <a:t>GIS</a:t>
            </a:r>
            <a:r>
              <a:rPr lang="zh-TW" altLang="en-US" dirty="0" smtClean="0"/>
              <a:t>服務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取得欲引用服務之識別碼，可由瀏覽服務詳細資料取得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44</a:t>
            </a:fld>
            <a:endParaRPr lang="zh-TW" altLang="en-US"/>
          </a:p>
        </p:txBody>
      </p:sp>
      <p:pic>
        <p:nvPicPr>
          <p:cNvPr id="7" name="圖片 6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845668"/>
            <a:ext cx="6715125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2339752" y="3645024"/>
            <a:ext cx="3960440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引用</a:t>
            </a:r>
            <a:r>
              <a:rPr lang="en-US" altLang="zh-TW" dirty="0" smtClean="0"/>
              <a:t>GIS</a:t>
            </a:r>
            <a:r>
              <a:rPr lang="zh-TW" altLang="en-US" dirty="0" smtClean="0"/>
              <a:t>服務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取得應用系統驗證權仗，可由瀏覽應用系統詳細資料取得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7" name="圖片 6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708920"/>
            <a:ext cx="672465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2411760" y="5157192"/>
            <a:ext cx="5904656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引用</a:t>
            </a:r>
            <a:r>
              <a:rPr lang="en-US" altLang="zh-TW" dirty="0" smtClean="0"/>
              <a:t>GIS</a:t>
            </a:r>
            <a:r>
              <a:rPr lang="zh-TW" altLang="en-US" dirty="0" smtClean="0"/>
              <a:t>服務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dirty="0" smtClean="0"/>
              <a:t>瀏覽服務網址：</a:t>
            </a:r>
            <a:r>
              <a:rPr lang="en-US" altLang="zh-TW" sz="2400" dirty="0" smtClean="0"/>
              <a:t>http</a:t>
            </a:r>
            <a:r>
              <a:rPr lang="en-US" altLang="zh-TW" sz="2400" dirty="0" smtClean="0"/>
              <a:t>://soa.ud.taichung.gov.tw/udsoa/webservices/GisMediator.ashx?ServiceId</a:t>
            </a:r>
            <a:r>
              <a:rPr lang="en-US" altLang="zh-TW" sz="2400" dirty="0" smtClean="0"/>
              <a:t>={</a:t>
            </a:r>
            <a:r>
              <a:rPr lang="zh-TW" altLang="en-US" sz="2400" dirty="0" smtClean="0"/>
              <a:t>服務識別碼</a:t>
            </a:r>
            <a:r>
              <a:rPr lang="en-US" altLang="zh-TW" sz="2400" dirty="0" smtClean="0"/>
              <a:t>}&amp;Token={</a:t>
            </a:r>
            <a:r>
              <a:rPr lang="zh-TW" altLang="en-US" sz="2400" dirty="0" smtClean="0"/>
              <a:t>應用系統驗證權仗</a:t>
            </a:r>
            <a:r>
              <a:rPr lang="en-US" altLang="zh-TW" sz="2400" dirty="0" smtClean="0"/>
              <a:t>}</a:t>
            </a:r>
            <a:r>
              <a:rPr lang="zh-TW" altLang="en-US" sz="2400" dirty="0" smtClean="0"/>
              <a:t>，如</a:t>
            </a:r>
            <a:r>
              <a:rPr lang="en-US" altLang="zh-TW" sz="2400" dirty="0" smtClean="0">
                <a:hlinkClick r:id="rId2"/>
              </a:rPr>
              <a:t>http</a:t>
            </a:r>
            <a:r>
              <a:rPr lang="en-US" altLang="zh-TW" sz="2400" dirty="0" smtClean="0">
                <a:hlinkClick r:id="rId2"/>
              </a:rPr>
              <a:t>://soa.ud.Taichung.gov.tw/udsoa/webservices/GisMediator.ashx?ServiceId=0b27d042-483f-4628-b091-ed72a891cfa9&amp;Token=dhwwAQbRwSOFY0Buvp7TAz3mTB070PPKLtAdEa%2fon6ohoWVHMCOpz4E15JZr%2f0aZ</a:t>
            </a:r>
            <a:endParaRPr lang="en-US" altLang="zh-TW" sz="2400" dirty="0" smtClean="0"/>
          </a:p>
          <a:p>
            <a:r>
              <a:rPr lang="zh-TW" altLang="en-US" sz="2400" dirty="0" smtClean="0"/>
              <a:t>回傳</a:t>
            </a:r>
            <a:r>
              <a:rPr lang="en-US" altLang="zh-TW" sz="2400" dirty="0" smtClean="0"/>
              <a:t>WMS</a:t>
            </a:r>
            <a:r>
              <a:rPr lang="zh-TW" altLang="en-US" sz="2400" dirty="0" smtClean="0"/>
              <a:t>或</a:t>
            </a:r>
            <a:r>
              <a:rPr lang="en-US" altLang="zh-TW" sz="2400" dirty="0" smtClean="0"/>
              <a:t>WFS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Capabilities</a:t>
            </a:r>
            <a:r>
              <a:rPr lang="zh-TW" altLang="en-US" sz="2400" dirty="0" smtClean="0"/>
              <a:t>詮釋資料即表示引用服務成功</a:t>
            </a:r>
          </a:p>
          <a:p>
            <a:endParaRPr lang="zh-TW" altLang="en-US" sz="24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引用</a:t>
            </a:r>
            <a:r>
              <a:rPr lang="en-US" altLang="zh-TW" dirty="0" smtClean="0"/>
              <a:t>GIS</a:t>
            </a:r>
            <a:r>
              <a:rPr lang="zh-TW" altLang="en-US" dirty="0" smtClean="0"/>
              <a:t>服務</a:t>
            </a:r>
            <a:endParaRPr lang="zh-TW" altLang="en-US" dirty="0"/>
          </a:p>
        </p:txBody>
      </p:sp>
      <p:pic>
        <p:nvPicPr>
          <p:cNvPr id="7" name="內容版面配置區 6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7486" y="1447800"/>
            <a:ext cx="6314577" cy="4800600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引用</a:t>
            </a:r>
            <a:r>
              <a:rPr lang="en-US" altLang="zh-TW" dirty="0" smtClean="0"/>
              <a:t>GIS</a:t>
            </a:r>
            <a:r>
              <a:rPr lang="zh-TW" altLang="en-US" dirty="0" smtClean="0"/>
              <a:t>服務</a:t>
            </a:r>
            <a:endParaRPr lang="zh-TW" altLang="en-US" dirty="0"/>
          </a:p>
        </p:txBody>
      </p:sp>
      <p:pic>
        <p:nvPicPr>
          <p:cNvPr id="7" name="內容版面配置區 6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7486" y="1447800"/>
            <a:ext cx="6314577" cy="4800600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服務</a:t>
            </a:r>
            <a:r>
              <a:rPr lang="zh-TW" altLang="en-US" dirty="0" smtClean="0"/>
              <a:t>開發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Web Service</a:t>
            </a:r>
            <a:r>
              <a:rPr lang="zh-TW" altLang="en-US" dirty="0" smtClean="0"/>
              <a:t>相關標準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800" dirty="0" smtClean="0"/>
              <a:t>WSDL(Web Services Description Language)</a:t>
            </a:r>
            <a:br>
              <a:rPr lang="en-US" altLang="zh-TW" sz="2800" dirty="0" smtClean="0"/>
            </a:br>
            <a:r>
              <a:rPr lang="zh-TW" altLang="en-US" sz="2800" dirty="0" smtClean="0">
                <a:solidFill>
                  <a:srgbClr val="FF0000"/>
                </a:solidFill>
              </a:rPr>
              <a:t>描述</a:t>
            </a:r>
            <a:r>
              <a:rPr lang="zh-TW" altLang="en-US" sz="2800" dirty="0" smtClean="0"/>
              <a:t>一個</a:t>
            </a:r>
            <a:r>
              <a:rPr lang="en-US" altLang="zh-TW" sz="2800" dirty="0" smtClean="0"/>
              <a:t>Web Service</a:t>
            </a:r>
            <a:r>
              <a:rPr lang="zh-TW" altLang="en-US" sz="2800" dirty="0" smtClean="0"/>
              <a:t>的運作方式，以及用戶端與它的互動方式</a:t>
            </a:r>
            <a:endParaRPr lang="en-US" altLang="zh-TW" sz="2800" dirty="0" smtClean="0"/>
          </a:p>
          <a:p>
            <a:r>
              <a:rPr lang="en-US" altLang="zh-TW" sz="2800" dirty="0" smtClean="0"/>
              <a:t>SOAP(Simple Object Access Protocol)</a:t>
            </a:r>
            <a:br>
              <a:rPr lang="en-US" altLang="zh-TW" sz="2800" dirty="0" smtClean="0"/>
            </a:br>
            <a:r>
              <a:rPr lang="zh-TW" altLang="en-US" sz="2800" dirty="0" smtClean="0"/>
              <a:t>與</a:t>
            </a:r>
            <a:r>
              <a:rPr lang="en-US" altLang="zh-TW" sz="2800" dirty="0" smtClean="0"/>
              <a:t>Web Service</a:t>
            </a:r>
            <a:r>
              <a:rPr lang="zh-TW" altLang="en-US" sz="2800" dirty="0" smtClean="0"/>
              <a:t>進行資料交換的一種標準， </a:t>
            </a:r>
            <a:r>
              <a:rPr lang="en-US" altLang="zh-TW" sz="2800" dirty="0" smtClean="0"/>
              <a:t>SOAP </a:t>
            </a:r>
            <a:r>
              <a:rPr lang="zh-TW" altLang="en-US" sz="2800" dirty="0" smtClean="0"/>
              <a:t>請求訊息可以發送到一個具有</a:t>
            </a:r>
            <a:r>
              <a:rPr lang="en-US" altLang="zh-TW" sz="2800" dirty="0" smtClean="0"/>
              <a:t>Web Service</a:t>
            </a:r>
            <a:r>
              <a:rPr lang="zh-TW" altLang="en-US" sz="2800" dirty="0" smtClean="0"/>
              <a:t>的網頁伺服器並取得</a:t>
            </a:r>
            <a:r>
              <a:rPr lang="en-US" altLang="zh-TW" sz="2800" dirty="0" smtClean="0"/>
              <a:t>SOAP</a:t>
            </a:r>
            <a:r>
              <a:rPr lang="zh-TW" altLang="en-US" sz="2800" dirty="0" smtClean="0"/>
              <a:t>回應訊息</a:t>
            </a:r>
            <a:endParaRPr lang="en-US" altLang="zh-TW" sz="2800" dirty="0" smtClean="0"/>
          </a:p>
          <a:p>
            <a:endParaRPr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2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服務開發流程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zh-TW" altLang="en-US" dirty="0" smtClean="0"/>
              <a:t>開發服務</a:t>
            </a:r>
            <a:endParaRPr lang="en-US" altLang="zh-TW" dirty="0" smtClean="0"/>
          </a:p>
          <a:p>
            <a:pPr marL="596646" indent="-514350">
              <a:buFont typeface="+mj-lt"/>
              <a:buAutoNum type="arabicPeriod"/>
            </a:pPr>
            <a:r>
              <a:rPr lang="zh-TW" altLang="en-US" dirty="0" smtClean="0"/>
              <a:t>本機測試服務</a:t>
            </a:r>
            <a:endParaRPr lang="en-US" altLang="zh-TW" dirty="0" smtClean="0"/>
          </a:p>
          <a:p>
            <a:pPr marL="596646" indent="-514350">
              <a:buFont typeface="+mj-lt"/>
              <a:buAutoNum type="arabicPeriod"/>
            </a:pPr>
            <a:r>
              <a:rPr lang="zh-TW" altLang="en-US" dirty="0" smtClean="0"/>
              <a:t>部署服務</a:t>
            </a:r>
            <a:endParaRPr lang="en-US" altLang="zh-TW" dirty="0" smtClean="0"/>
          </a:p>
          <a:p>
            <a:pPr marL="596646" indent="-514350">
              <a:buFont typeface="+mj-lt"/>
              <a:buAutoNum type="arabicPeriod"/>
            </a:pPr>
            <a:r>
              <a:rPr lang="zh-TW" altLang="en-US" dirty="0" smtClean="0"/>
              <a:t>線上測試服務</a:t>
            </a:r>
            <a:endParaRPr lang="en-US" altLang="zh-TW" dirty="0" smtClean="0"/>
          </a:p>
          <a:p>
            <a:pPr marL="596646" indent="-514350">
              <a:buFont typeface="+mj-lt"/>
              <a:buAutoNum type="arabicPeriod"/>
            </a:pPr>
            <a:r>
              <a:rPr lang="zh-TW" altLang="en-US" dirty="0" smtClean="0"/>
              <a:t>撰寫服務使用規格書</a:t>
            </a:r>
            <a:endParaRPr lang="en-US" altLang="zh-TW" dirty="0" smtClean="0"/>
          </a:p>
          <a:p>
            <a:pPr marL="596646" indent="-514350">
              <a:buFont typeface="+mj-lt"/>
              <a:buAutoNum type="arabicPeriod"/>
            </a:pPr>
            <a:r>
              <a:rPr lang="zh-TW" altLang="en-US" dirty="0" smtClean="0"/>
              <a:t>服務安全性設定</a:t>
            </a:r>
            <a:r>
              <a:rPr lang="en-US" altLang="zh-TW" dirty="0" smtClean="0"/>
              <a:t>(Optional)</a:t>
            </a:r>
          </a:p>
          <a:p>
            <a:pPr marL="596646" indent="-514350">
              <a:buFont typeface="+mj-lt"/>
              <a:buAutoNum type="arabicPeriod"/>
            </a:pPr>
            <a:r>
              <a:rPr lang="zh-TW" altLang="en-US" dirty="0" smtClean="0"/>
              <a:t>註冊服務</a:t>
            </a:r>
            <a:endParaRPr lang="en-US" altLang="zh-TW" dirty="0" smtClean="0"/>
          </a:p>
          <a:p>
            <a:pPr marL="596646" indent="-514350">
              <a:buFont typeface="+mj-lt"/>
              <a:buAutoNum type="arabicPeriod"/>
            </a:pPr>
            <a:r>
              <a:rPr lang="zh-TW" altLang="en-US" dirty="0" smtClean="0"/>
              <a:t>引用註冊服務</a:t>
            </a:r>
            <a:endParaRPr lang="en-US" altLang="zh-TW" dirty="0" smtClean="0"/>
          </a:p>
          <a:p>
            <a:pPr marL="596646" indent="-514350">
              <a:buFont typeface="+mj-lt"/>
              <a:buAutoNum type="arabicPeriod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開發服務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開發環境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Microsoft Visual Studio 2005/2008</a:t>
            </a:r>
          </a:p>
          <a:p>
            <a:r>
              <a:rPr lang="en-US" altLang="zh-TW" dirty="0" smtClean="0"/>
              <a:t>.NET Framework 2.0</a:t>
            </a:r>
            <a:r>
              <a:rPr lang="zh-TW" altLang="en-US" dirty="0" smtClean="0"/>
              <a:t>以上版本</a:t>
            </a:r>
            <a:endParaRPr lang="en-US" altLang="zh-TW" dirty="0" smtClean="0"/>
          </a:p>
          <a:p>
            <a:r>
              <a:rPr lang="fr-FR" altLang="zh-TW" dirty="0" smtClean="0">
                <a:hlinkClick r:id="rId2" tooltip="下載WSE 3.0"/>
              </a:rPr>
              <a:t>Web Services Enhancement (WSE) 3.0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下載開發套件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瀏覽頁面選單中點選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【</a:t>
            </a:r>
            <a:r>
              <a:rPr lang="zh-TW" altLang="en-US" sz="2800" dirty="0" smtClean="0"/>
              <a:t>介接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測試</a:t>
            </a:r>
            <a:r>
              <a:rPr lang="en-US" altLang="zh-TW" sz="2800" dirty="0" smtClean="0"/>
              <a:t>&gt;</a:t>
            </a:r>
            <a:r>
              <a:rPr lang="zh-TW" altLang="en-US" sz="2800" dirty="0"/>
              <a:t>服務</a:t>
            </a:r>
            <a:r>
              <a:rPr lang="zh-TW" altLang="en-US" sz="2800" dirty="0" smtClean="0"/>
              <a:t>開發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&gt;</a:t>
            </a:r>
            <a:r>
              <a:rPr lang="zh-TW" altLang="en-US" sz="2800" dirty="0" smtClean="0"/>
              <a:t>服務開發範例</a:t>
            </a:r>
            <a:r>
              <a:rPr lang="en-US" altLang="zh-TW" sz="2800" dirty="0" smtClean="0"/>
              <a:t>】</a:t>
            </a:r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下載開發套件並解壓縮出以下</a:t>
            </a:r>
            <a:r>
              <a:rPr lang="zh-TW" altLang="en-US" sz="2800" dirty="0" smtClean="0">
                <a:solidFill>
                  <a:srgbClr val="0000FF"/>
                </a:solidFill>
              </a:rPr>
              <a:t>開發元件</a:t>
            </a:r>
            <a:r>
              <a:rPr lang="zh-TW" altLang="en-US" sz="2800" dirty="0" smtClean="0"/>
              <a:t>及</a:t>
            </a:r>
            <a:r>
              <a:rPr lang="zh-TW" altLang="en-US" sz="2800" dirty="0" smtClean="0">
                <a:solidFill>
                  <a:srgbClr val="FF0000"/>
                </a:solidFill>
              </a:rPr>
              <a:t>設定檔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- </a:t>
            </a:r>
            <a:r>
              <a:rPr lang="en-US" altLang="zh-TW" sz="2800" dirty="0" err="1" smtClean="0">
                <a:solidFill>
                  <a:srgbClr val="0000FF"/>
                </a:solidFill>
              </a:rPr>
              <a:t>GISFCU.SQUID.WebService.dll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- </a:t>
            </a:r>
            <a:r>
              <a:rPr lang="en-US" altLang="zh-TW" sz="2800" dirty="0" smtClean="0">
                <a:solidFill>
                  <a:srgbClr val="0000FF"/>
                </a:solidFill>
              </a:rPr>
              <a:t>Microsoft.Web.Services3.dll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- 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Web.config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- </a:t>
            </a:r>
            <a:r>
              <a:rPr lang="en-US" altLang="zh-TW" sz="2800" dirty="0" smtClean="0">
                <a:solidFill>
                  <a:srgbClr val="FF0000"/>
                </a:solidFill>
              </a:rPr>
              <a:t>wse3policyCache.config</a:t>
            </a:r>
            <a:endParaRPr lang="zh-TW" altLang="en-US" sz="2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53</a:t>
            </a:fld>
            <a:endParaRPr lang="zh-TW" altLang="en-US"/>
          </a:p>
        </p:txBody>
      </p:sp>
      <p:pic>
        <p:nvPicPr>
          <p:cNvPr id="3074" name="Picture 2" descr="C:\Users\sharon.GIS\Pictures\PicPick\2014-06-30-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3312000" cy="227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796136" y="1844824"/>
            <a:ext cx="1224136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Web Service</a:t>
            </a:r>
            <a:r>
              <a:rPr lang="zh-TW" altLang="en-US" dirty="0" smtClean="0"/>
              <a:t>專案</a:t>
            </a:r>
            <a:endParaRPr lang="zh-TW" altLang="en-US" dirty="0"/>
          </a:p>
        </p:txBody>
      </p:sp>
      <p:pic>
        <p:nvPicPr>
          <p:cNvPr id="7" name="內容版面配置區 6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4238" y="2012776"/>
            <a:ext cx="6348162" cy="4800600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54</a:t>
            </a:fld>
            <a:endParaRPr lang="zh-TW" altLang="en-US"/>
          </a:p>
        </p:txBody>
      </p:sp>
      <p:sp>
        <p:nvSpPr>
          <p:cNvPr id="10" name="內容版面配置區 6"/>
          <p:cNvSpPr txBox="1">
            <a:spLocks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執行工具列選項，檔案</a:t>
            </a:r>
            <a:r>
              <a:rPr kumimoji="0" lang="en-US" altLang="zh-TW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-&gt;</a:t>
            </a:r>
            <a:r>
              <a:rPr kumimoji="0" lang="zh-TW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新增專案</a:t>
            </a:r>
            <a:endParaRPr kumimoji="0" lang="zh-TW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2915816" y="2996952"/>
            <a:ext cx="2592288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123728" y="3645024"/>
            <a:ext cx="64807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652120" y="2708920"/>
            <a:ext cx="1728192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907704" y="5229200"/>
            <a:ext cx="2160240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4355976" y="5805264"/>
            <a:ext cx="2088232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516216" y="6309320"/>
            <a:ext cx="864096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987824" y="6093296"/>
            <a:ext cx="20882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名稱及位置自訂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引用開發元件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執行工具列選項，專案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加入參考，將開發元件加入參考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55</a:t>
            </a:fld>
            <a:endParaRPr lang="zh-TW" altLang="en-US"/>
          </a:p>
        </p:txBody>
      </p:sp>
      <p:pic>
        <p:nvPicPr>
          <p:cNvPr id="8" name="圖片 7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7372350" cy="384179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43808" y="2996952"/>
            <a:ext cx="648072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619672" y="3903872"/>
            <a:ext cx="2376264" cy="4515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660232" y="5949280"/>
            <a:ext cx="936104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rot="10800000" flipV="1">
            <a:off x="2411760" y="3140968"/>
            <a:ext cx="36004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995936" y="4509120"/>
            <a:ext cx="2592288" cy="13681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619672" y="3356992"/>
            <a:ext cx="3024336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rot="5400000">
            <a:off x="2415952" y="3804304"/>
            <a:ext cx="144016" cy="83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加入開發元件命名空間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using Microsoft.Web.Services3;</a:t>
            </a:r>
          </a:p>
          <a:p>
            <a:r>
              <a:rPr lang="en-US" altLang="zh-TW" dirty="0" smtClean="0"/>
              <a:t>using </a:t>
            </a:r>
            <a:r>
              <a:rPr lang="en-US" altLang="zh-TW" dirty="0" err="1" smtClean="0"/>
              <a:t>GISFCU.SQUID.WebService</a:t>
            </a:r>
            <a:r>
              <a:rPr lang="en-US" altLang="zh-TW" dirty="0" smtClean="0"/>
              <a:t>;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56</a:t>
            </a:fld>
            <a:endParaRPr lang="zh-TW" altLang="en-US"/>
          </a:p>
        </p:txBody>
      </p:sp>
      <p:pic>
        <p:nvPicPr>
          <p:cNvPr id="8" name="圖片 7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9923" y="2636912"/>
            <a:ext cx="5019675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2853536" y="3767774"/>
            <a:ext cx="1872208" cy="3074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修改</a:t>
            </a:r>
            <a:r>
              <a:rPr lang="en-US" altLang="zh-TW" dirty="0" smtClean="0"/>
              <a:t>Web Service</a:t>
            </a:r>
            <a:r>
              <a:rPr lang="zh-TW" altLang="en-US" dirty="0" smtClean="0"/>
              <a:t>命名空間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將</a:t>
            </a:r>
            <a:r>
              <a:rPr lang="en-US" altLang="zh-TW" dirty="0" smtClean="0"/>
              <a:t>http://tempuri.org/</a:t>
            </a:r>
            <a:r>
              <a:rPr lang="zh-TW" altLang="en-US" dirty="0" smtClean="0"/>
              <a:t>修改為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http://soa.ud.taichung.gov.tw/</a:t>
            </a:r>
            <a:endParaRPr lang="zh-TW" altLang="en-US" dirty="0" smtClean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57</a:t>
            </a:fld>
            <a:endParaRPr lang="zh-TW" altLang="en-US"/>
          </a:p>
        </p:txBody>
      </p:sp>
      <p:pic>
        <p:nvPicPr>
          <p:cNvPr id="13" name="圖片 12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3093" y="2670770"/>
            <a:ext cx="463867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4355976" y="4221088"/>
            <a:ext cx="1440160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rot="16200000" flipV="1">
            <a:off x="3995936" y="3284984"/>
            <a:ext cx="1656184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</a:t>
            </a:r>
            <a:r>
              <a:rPr lang="en-US" altLang="zh-TW" dirty="0" smtClean="0"/>
              <a:t>Policy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加入</a:t>
            </a:r>
            <a:r>
              <a:rPr lang="en-US" altLang="zh-TW" dirty="0" smtClean="0">
                <a:solidFill>
                  <a:srgbClr val="FF0000"/>
                </a:solidFill>
              </a:rPr>
              <a:t>[Policy(</a:t>
            </a:r>
            <a:r>
              <a:rPr lang="en-US" altLang="zh-TW" dirty="0" err="1" smtClean="0">
                <a:solidFill>
                  <a:srgbClr val="FF0000"/>
                </a:solidFill>
              </a:rPr>
              <a:t>typeof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</a:rPr>
              <a:t>NoPolicy</a:t>
            </a:r>
            <a:r>
              <a:rPr lang="en-US" altLang="zh-TW" dirty="0" smtClean="0">
                <a:solidFill>
                  <a:srgbClr val="FF0000"/>
                </a:solidFill>
              </a:rPr>
              <a:t>))]</a:t>
            </a:r>
            <a:r>
              <a:rPr lang="zh-TW" altLang="en-US" dirty="0" smtClean="0"/>
              <a:t>至類別名稱上方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58</a:t>
            </a:fld>
            <a:endParaRPr lang="zh-TW" altLang="en-US"/>
          </a:p>
        </p:txBody>
      </p:sp>
      <p:pic>
        <p:nvPicPr>
          <p:cNvPr id="7" name="圖片 6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9737" y="2584961"/>
            <a:ext cx="4638675" cy="37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3203848" y="4509120"/>
            <a:ext cx="1656184" cy="2354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加入</a:t>
            </a:r>
            <a:r>
              <a:rPr lang="en-US" altLang="zh-TW" dirty="0" smtClean="0"/>
              <a:t>wse3policyCache.config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執行工具列選項，專案</a:t>
            </a:r>
            <a:r>
              <a:rPr lang="en-US" altLang="zh-TW" sz="2800" dirty="0" smtClean="0"/>
              <a:t>-&gt;</a:t>
            </a:r>
            <a:r>
              <a:rPr lang="zh-TW" altLang="en-US" sz="2800" dirty="0" smtClean="0"/>
              <a:t>加入現有項目</a:t>
            </a:r>
            <a:r>
              <a:rPr lang="en-US" altLang="zh-TW" sz="2800" dirty="0" smtClean="0"/>
              <a:t>-&gt;</a:t>
            </a:r>
            <a:r>
              <a:rPr lang="zh-TW" altLang="en-US" sz="2800" dirty="0" smtClean="0"/>
              <a:t>選取開發套件內的</a:t>
            </a:r>
            <a:r>
              <a:rPr lang="en-US" altLang="zh-TW" sz="2800" dirty="0" smtClean="0"/>
              <a:t>wse3policyCache.config</a:t>
            </a:r>
            <a:br>
              <a:rPr lang="en-US" altLang="zh-TW" sz="2800" dirty="0" smtClean="0"/>
            </a:br>
            <a:endParaRPr lang="zh-TW" altLang="en-US" sz="2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59</a:t>
            </a:fld>
            <a:endParaRPr lang="zh-TW" altLang="en-US"/>
          </a:p>
        </p:txBody>
      </p:sp>
      <p:pic>
        <p:nvPicPr>
          <p:cNvPr id="7" name="圖片 6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564904"/>
            <a:ext cx="7667625" cy="41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2987824" y="4365104"/>
            <a:ext cx="1800200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876256" y="6237312"/>
            <a:ext cx="1008112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211960" y="4725144"/>
            <a:ext cx="2520280" cy="1512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WSDL</a:t>
            </a:r>
            <a:r>
              <a:rPr lang="zh-TW" altLang="en-US" dirty="0" smtClean="0"/>
              <a:t>範例</a:t>
            </a:r>
            <a:endParaRPr lang="zh-TW" altLang="en-US" sz="3600" dirty="0"/>
          </a:p>
        </p:txBody>
      </p:sp>
      <p:pic>
        <p:nvPicPr>
          <p:cNvPr id="4" name="內容版面配置區 3" descr="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773264"/>
            <a:ext cx="7936320" cy="4032000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2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加入</a:t>
            </a:r>
            <a:r>
              <a:rPr lang="en-US" altLang="zh-TW" dirty="0" err="1" smtClean="0"/>
              <a:t>Web.config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執行工具列選項，專案</a:t>
            </a:r>
            <a:r>
              <a:rPr lang="en-US" altLang="zh-TW" sz="2800" dirty="0" smtClean="0"/>
              <a:t>-&gt;</a:t>
            </a:r>
            <a:r>
              <a:rPr lang="zh-TW" altLang="en-US" sz="2800" dirty="0" smtClean="0"/>
              <a:t>加入現有項目</a:t>
            </a:r>
            <a:r>
              <a:rPr lang="en-US" altLang="zh-TW" sz="2800" dirty="0" smtClean="0"/>
              <a:t>-&gt;</a:t>
            </a:r>
            <a:r>
              <a:rPr lang="zh-TW" altLang="en-US" sz="2800" dirty="0" smtClean="0"/>
              <a:t>選取開發套件內的</a:t>
            </a:r>
            <a:r>
              <a:rPr lang="en-US" altLang="zh-TW" sz="2800" dirty="0" err="1" smtClean="0"/>
              <a:t>Web.config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endParaRPr lang="zh-TW" altLang="en-US" sz="2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60</a:t>
            </a:fld>
            <a:endParaRPr lang="zh-TW" altLang="en-US"/>
          </a:p>
        </p:txBody>
      </p:sp>
      <p:pic>
        <p:nvPicPr>
          <p:cNvPr id="7" name="圖片 6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564904"/>
            <a:ext cx="7667625" cy="41338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2987824" y="4149080"/>
            <a:ext cx="1800200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876256" y="6237312"/>
            <a:ext cx="1008112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211960" y="4725144"/>
            <a:ext cx="2520280" cy="1512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加入公開操作介面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於類別中</a:t>
            </a:r>
            <a:r>
              <a:rPr lang="zh-TW" altLang="en-US" dirty="0" smtClean="0">
                <a:solidFill>
                  <a:srgbClr val="FF0000"/>
                </a:solidFill>
              </a:rPr>
              <a:t>移除</a:t>
            </a:r>
            <a:r>
              <a:rPr lang="en-US" altLang="zh-TW" dirty="0" smtClean="0"/>
              <a:t>public string </a:t>
            </a:r>
            <a:r>
              <a:rPr lang="en-US" altLang="zh-TW" dirty="0" err="1" smtClean="0"/>
              <a:t>HelloWorld</a:t>
            </a:r>
            <a:r>
              <a:rPr lang="en-US" altLang="zh-TW" dirty="0" smtClean="0"/>
              <a:t>()</a:t>
            </a:r>
            <a:r>
              <a:rPr lang="zh-TW" altLang="en-US" dirty="0" smtClean="0"/>
              <a:t>操作介面，並</a:t>
            </a:r>
            <a:r>
              <a:rPr lang="zh-TW" altLang="en-US" dirty="0" smtClean="0">
                <a:solidFill>
                  <a:srgbClr val="FF0000"/>
                </a:solidFill>
              </a:rPr>
              <a:t>加入</a:t>
            </a:r>
            <a:r>
              <a:rPr lang="zh-TW" altLang="en-US" dirty="0" smtClean="0"/>
              <a:t>操作介面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[</a:t>
            </a:r>
            <a:r>
              <a:rPr lang="en-US" altLang="zh-TW" dirty="0" err="1" smtClean="0"/>
              <a:t>WebMethod</a:t>
            </a:r>
            <a:r>
              <a:rPr lang="en-US" altLang="zh-TW" dirty="0" smtClean="0"/>
              <a:t>]</a:t>
            </a:r>
            <a:br>
              <a:rPr lang="en-US" altLang="zh-TW" dirty="0" smtClean="0"/>
            </a:br>
            <a:r>
              <a:rPr lang="en-US" altLang="zh-TW" dirty="0" smtClean="0"/>
              <a:t>public string </a:t>
            </a:r>
            <a:r>
              <a:rPr lang="en-US" altLang="zh-TW" dirty="0" err="1" smtClean="0">
                <a:solidFill>
                  <a:srgbClr val="0000FF"/>
                </a:solidFill>
              </a:rPr>
              <a:t>RequestService</a:t>
            </a:r>
            <a:r>
              <a:rPr lang="en-US" altLang="zh-TW" dirty="0" smtClean="0"/>
              <a:t>(string </a:t>
            </a:r>
            <a:r>
              <a:rPr lang="en-US" altLang="zh-TW" dirty="0" err="1" smtClean="0"/>
              <a:t>requestXML</a:t>
            </a:r>
            <a:r>
              <a:rPr lang="en-US" altLang="zh-TW" dirty="0" smtClean="0"/>
              <a:t>){}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61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851920" y="2996952"/>
            <a:ext cx="3168352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5776" y="4663777"/>
            <a:ext cx="420052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1691680" y="3501008"/>
            <a:ext cx="2664296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4355976" y="4005064"/>
            <a:ext cx="1440160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16200000" flipH="1">
            <a:off x="5400092" y="3753036"/>
            <a:ext cx="504056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940152" y="4149080"/>
            <a:ext cx="23042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大小寫需與範例相同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requestXML</a:t>
            </a:r>
            <a:r>
              <a:rPr lang="zh-TW" altLang="en-US" dirty="0" smtClean="0"/>
              <a:t>查詢參數範例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58924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altLang="zh-TW" dirty="0" smtClean="0"/>
              <a:t>&lt;?xml version="1.0" encoding="utf-8"?&gt;</a:t>
            </a:r>
          </a:p>
          <a:p>
            <a:pPr>
              <a:buNone/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SQUIDReq</a:t>
            </a:r>
            <a:r>
              <a:rPr lang="en-US" altLang="zh-TW" dirty="0" smtClean="0"/>
              <a:t>&gt;</a:t>
            </a:r>
          </a:p>
          <a:p>
            <a:pPr>
              <a:buNone/>
            </a:pPr>
            <a:r>
              <a:rPr lang="zh-TW" altLang="en-US" dirty="0" smtClean="0">
                <a:solidFill>
                  <a:srgbClr val="92D050"/>
                </a:solidFill>
              </a:rPr>
              <a:t>    </a:t>
            </a:r>
            <a:r>
              <a:rPr lang="en-US" altLang="zh-TW" dirty="0" smtClean="0">
                <a:solidFill>
                  <a:srgbClr val="92D050"/>
                </a:solidFill>
              </a:rPr>
              <a:t>&lt;!--</a:t>
            </a:r>
            <a:r>
              <a:rPr lang="zh-TW" altLang="en-US" dirty="0" smtClean="0">
                <a:solidFill>
                  <a:srgbClr val="92D050"/>
                </a:solidFill>
              </a:rPr>
              <a:t>呼叫端資訊</a:t>
            </a:r>
            <a:r>
              <a:rPr lang="en-US" altLang="zh-TW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dirty="0" smtClean="0"/>
              <a:t>    &lt;</a:t>
            </a:r>
            <a:r>
              <a:rPr lang="en-US" altLang="zh-TW" dirty="0" err="1" smtClean="0"/>
              <a:t>UserInfo</a:t>
            </a:r>
            <a:r>
              <a:rPr lang="en-US" altLang="zh-TW" dirty="0" smtClean="0"/>
              <a:t>&gt;</a:t>
            </a:r>
          </a:p>
          <a:p>
            <a:pPr>
              <a:buNone/>
            </a:pPr>
            <a:r>
              <a:rPr lang="zh-TW" altLang="en-US" dirty="0" smtClean="0">
                <a:solidFill>
                  <a:srgbClr val="92D050"/>
                </a:solidFill>
              </a:rPr>
              <a:t>        </a:t>
            </a:r>
            <a:r>
              <a:rPr lang="en-US" altLang="zh-TW" dirty="0" smtClean="0">
                <a:solidFill>
                  <a:srgbClr val="92D050"/>
                </a:solidFill>
              </a:rPr>
              <a:t>&lt;!--</a:t>
            </a:r>
            <a:r>
              <a:rPr lang="zh-TW" altLang="en-US" dirty="0" smtClean="0">
                <a:solidFill>
                  <a:srgbClr val="92D050"/>
                </a:solidFill>
              </a:rPr>
              <a:t>應用系統名稱</a:t>
            </a:r>
            <a:r>
              <a:rPr lang="en-US" altLang="zh-TW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dirty="0" smtClean="0"/>
              <a:t>        &lt;Name&gt;</a:t>
            </a:r>
            <a:r>
              <a:rPr lang="zh-TW" altLang="en-US" dirty="0" smtClean="0"/>
              <a:t>教育訓練用應用系統</a:t>
            </a:r>
            <a:r>
              <a:rPr lang="en-US" altLang="zh-TW" dirty="0" smtClean="0"/>
              <a:t>&lt;/Name&gt;</a:t>
            </a:r>
          </a:p>
          <a:p>
            <a:pPr>
              <a:buNone/>
            </a:pPr>
            <a:r>
              <a:rPr lang="zh-TW" altLang="en-US" dirty="0" smtClean="0">
                <a:solidFill>
                  <a:srgbClr val="92D050"/>
                </a:solidFill>
              </a:rPr>
              <a:t>        </a:t>
            </a:r>
            <a:r>
              <a:rPr lang="en-US" altLang="zh-TW" dirty="0" smtClean="0">
                <a:solidFill>
                  <a:srgbClr val="92D050"/>
                </a:solidFill>
              </a:rPr>
              <a:t>&lt;!--</a:t>
            </a:r>
            <a:r>
              <a:rPr lang="zh-TW" altLang="en-US" dirty="0" smtClean="0">
                <a:solidFill>
                  <a:srgbClr val="92D050"/>
                </a:solidFill>
              </a:rPr>
              <a:t>應用系統識別碼</a:t>
            </a:r>
            <a:r>
              <a:rPr lang="en-US" altLang="zh-TW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dirty="0" smtClean="0"/>
              <a:t>        &lt;UID&gt;335a8868-7041-4aee-ac45-bb521b3a283b&lt;/UID&gt;</a:t>
            </a:r>
          </a:p>
          <a:p>
            <a:pPr>
              <a:buNone/>
            </a:pPr>
            <a:r>
              <a:rPr lang="en-US" altLang="zh-TW" dirty="0" smtClean="0"/>
              <a:t>    &lt;/</a:t>
            </a:r>
            <a:r>
              <a:rPr lang="en-US" altLang="zh-TW" dirty="0" err="1" smtClean="0"/>
              <a:t>UserInfo</a:t>
            </a:r>
            <a:r>
              <a:rPr lang="en-US" altLang="zh-TW" dirty="0" smtClean="0"/>
              <a:t>&gt;</a:t>
            </a:r>
          </a:p>
          <a:p>
            <a:pPr>
              <a:buNone/>
            </a:pPr>
            <a:r>
              <a:rPr lang="zh-TW" altLang="en-US" dirty="0" smtClean="0">
                <a:solidFill>
                  <a:srgbClr val="92D050"/>
                </a:solidFill>
              </a:rPr>
              <a:t>    </a:t>
            </a:r>
            <a:r>
              <a:rPr lang="en-US" altLang="zh-TW" dirty="0" smtClean="0">
                <a:solidFill>
                  <a:srgbClr val="92D050"/>
                </a:solidFill>
              </a:rPr>
              <a:t>&lt;!--</a:t>
            </a:r>
            <a:r>
              <a:rPr lang="zh-TW" altLang="en-US" dirty="0" smtClean="0">
                <a:solidFill>
                  <a:srgbClr val="92D050"/>
                </a:solidFill>
              </a:rPr>
              <a:t>服務請求資訊</a:t>
            </a:r>
            <a:r>
              <a:rPr lang="en-US" altLang="zh-TW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dirty="0" smtClean="0"/>
              <a:t>    &lt;</a:t>
            </a:r>
            <a:r>
              <a:rPr lang="en-US" altLang="zh-TW" dirty="0" err="1" smtClean="0"/>
              <a:t>ServiceReq</a:t>
            </a:r>
            <a:r>
              <a:rPr lang="en-US" altLang="zh-TW" dirty="0" smtClean="0"/>
              <a:t>&gt;</a:t>
            </a:r>
          </a:p>
          <a:p>
            <a:pPr>
              <a:buNone/>
            </a:pPr>
            <a:r>
              <a:rPr lang="en-US" altLang="zh-TW" dirty="0" smtClean="0"/>
              <a:t>        &lt;Header&gt;</a:t>
            </a:r>
          </a:p>
          <a:p>
            <a:pPr>
              <a:buNone/>
            </a:pPr>
            <a:r>
              <a:rPr lang="zh-TW" altLang="en-US" dirty="0" smtClean="0">
                <a:solidFill>
                  <a:srgbClr val="92D050"/>
                </a:solidFill>
              </a:rPr>
              <a:t>            </a:t>
            </a:r>
            <a:r>
              <a:rPr lang="en-US" altLang="zh-TW" dirty="0" smtClean="0">
                <a:solidFill>
                  <a:srgbClr val="92D050"/>
                </a:solidFill>
              </a:rPr>
              <a:t>&lt;!--</a:t>
            </a:r>
            <a:r>
              <a:rPr lang="zh-TW" altLang="en-US" dirty="0" smtClean="0">
                <a:solidFill>
                  <a:srgbClr val="92D050"/>
                </a:solidFill>
              </a:rPr>
              <a:t>服務識別碼</a:t>
            </a:r>
            <a:r>
              <a:rPr lang="en-US" altLang="zh-TW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dirty="0" smtClean="0"/>
              <a:t>            &lt;</a:t>
            </a:r>
            <a:r>
              <a:rPr lang="en-US" altLang="zh-TW" dirty="0" err="1" smtClean="0"/>
              <a:t>ServiceID</a:t>
            </a:r>
            <a:r>
              <a:rPr lang="en-US" altLang="zh-TW" dirty="0" smtClean="0"/>
              <a:t>&gt;ec7d404b-b40c-473f-a742-0b1b89b27830&lt;/</a:t>
            </a:r>
            <a:r>
              <a:rPr lang="en-US" altLang="zh-TW" dirty="0" err="1" smtClean="0"/>
              <a:t>ServiceID</a:t>
            </a:r>
            <a:r>
              <a:rPr lang="en-US" altLang="zh-TW" dirty="0" smtClean="0"/>
              <a:t>&gt;</a:t>
            </a:r>
          </a:p>
          <a:p>
            <a:pPr>
              <a:buNone/>
            </a:pPr>
            <a:r>
              <a:rPr lang="zh-TW" altLang="en-US" dirty="0" smtClean="0">
                <a:solidFill>
                  <a:srgbClr val="92D050"/>
                </a:solidFill>
              </a:rPr>
              <a:t>            </a:t>
            </a:r>
            <a:r>
              <a:rPr lang="en-US" altLang="zh-TW" dirty="0" smtClean="0">
                <a:solidFill>
                  <a:srgbClr val="92D050"/>
                </a:solidFill>
              </a:rPr>
              <a:t>&lt;!--</a:t>
            </a:r>
            <a:r>
              <a:rPr lang="zh-TW" altLang="en-US" dirty="0" smtClean="0">
                <a:solidFill>
                  <a:srgbClr val="92D050"/>
                </a:solidFill>
              </a:rPr>
              <a:t>服務名稱</a:t>
            </a:r>
            <a:r>
              <a:rPr lang="en-US" altLang="zh-TW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dirty="0" smtClean="0"/>
              <a:t>            &lt;</a:t>
            </a:r>
            <a:r>
              <a:rPr lang="en-US" altLang="zh-TW" dirty="0" err="1" smtClean="0"/>
              <a:t>ServiceName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取得系統時間</a:t>
            </a:r>
            <a:r>
              <a:rPr lang="en-US" altLang="zh-TW" dirty="0" smtClean="0"/>
              <a:t>&lt;/</a:t>
            </a:r>
            <a:r>
              <a:rPr lang="en-US" altLang="zh-TW" dirty="0" err="1" smtClean="0"/>
              <a:t>ServiceName</a:t>
            </a:r>
            <a:r>
              <a:rPr lang="en-US" altLang="zh-TW" dirty="0" smtClean="0"/>
              <a:t>&gt;</a:t>
            </a:r>
          </a:p>
          <a:p>
            <a:pPr>
              <a:buNone/>
            </a:pPr>
            <a:r>
              <a:rPr lang="en-US" altLang="zh-TW" dirty="0" smtClean="0"/>
              <a:t>        &lt;/Header&gt;</a:t>
            </a:r>
          </a:p>
          <a:p>
            <a:pPr>
              <a:buNone/>
            </a:pPr>
            <a:r>
              <a:rPr lang="en-US" altLang="zh-TW" dirty="0" smtClean="0"/>
              <a:t>        &lt;Body&gt;</a:t>
            </a:r>
          </a:p>
          <a:p>
            <a:pPr>
              <a:buNone/>
            </a:pPr>
            <a:r>
              <a:rPr lang="zh-TW" altLang="en-US" dirty="0" smtClean="0">
                <a:solidFill>
                  <a:srgbClr val="92D050"/>
                </a:solidFill>
              </a:rPr>
              <a:t>            </a:t>
            </a:r>
            <a:r>
              <a:rPr lang="en-US" altLang="zh-TW" dirty="0" smtClean="0">
                <a:solidFill>
                  <a:srgbClr val="92D050"/>
                </a:solidFill>
              </a:rPr>
              <a:t>&lt;!--</a:t>
            </a:r>
            <a:r>
              <a:rPr lang="zh-TW" altLang="en-US" dirty="0" smtClean="0">
                <a:solidFill>
                  <a:srgbClr val="92D050"/>
                </a:solidFill>
              </a:rPr>
              <a:t>查詢標籤</a:t>
            </a:r>
            <a:r>
              <a:rPr lang="en-US" altLang="zh-TW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dirty="0" smtClean="0"/>
              <a:t>            &lt;</a:t>
            </a:r>
            <a:r>
              <a:rPr lang="en-US" altLang="zh-TW" dirty="0" err="1" smtClean="0"/>
              <a:t>QueryRequest</a:t>
            </a:r>
            <a:r>
              <a:rPr lang="en-US" altLang="zh-TW" dirty="0" smtClean="0"/>
              <a:t>&gt;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92D050"/>
                </a:solidFill>
              </a:rPr>
              <a:t>                &lt;!-- </a:t>
            </a:r>
            <a:r>
              <a:rPr lang="en-US" altLang="zh-TW" dirty="0" err="1" smtClean="0">
                <a:solidFill>
                  <a:srgbClr val="92D050"/>
                </a:solidFill>
              </a:rPr>
              <a:t>QueryRequest</a:t>
            </a:r>
            <a:r>
              <a:rPr lang="zh-TW" altLang="en-US" dirty="0" smtClean="0">
                <a:solidFill>
                  <a:srgbClr val="92D050"/>
                </a:solidFill>
              </a:rPr>
              <a:t>元素內之值為服務提供者自定義之標籤</a:t>
            </a:r>
            <a:r>
              <a:rPr lang="en-US" altLang="zh-TW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dirty="0" smtClean="0"/>
              <a:t>                &lt;Operation&gt;</a:t>
            </a:r>
            <a:r>
              <a:rPr lang="en-US" altLang="zh-TW" dirty="0" err="1" smtClean="0"/>
              <a:t>GetSystemDateTime</a:t>
            </a:r>
            <a:r>
              <a:rPr lang="en-US" altLang="zh-TW" dirty="0" smtClean="0"/>
              <a:t>&lt;/Operation&gt;</a:t>
            </a:r>
          </a:p>
          <a:p>
            <a:pPr>
              <a:buNone/>
            </a:pPr>
            <a:r>
              <a:rPr lang="en-US" altLang="zh-TW" dirty="0" smtClean="0"/>
              <a:t>            &lt;/</a:t>
            </a:r>
            <a:r>
              <a:rPr lang="en-US" altLang="zh-TW" dirty="0" err="1" smtClean="0"/>
              <a:t>QueryRequest</a:t>
            </a:r>
            <a:r>
              <a:rPr lang="en-US" altLang="zh-TW" dirty="0" smtClean="0"/>
              <a:t>&gt;</a:t>
            </a:r>
          </a:p>
          <a:p>
            <a:pPr>
              <a:buNone/>
            </a:pPr>
            <a:r>
              <a:rPr lang="en-US" altLang="zh-TW" dirty="0" smtClean="0"/>
              <a:t>        &lt;/Body&gt;</a:t>
            </a:r>
          </a:p>
          <a:p>
            <a:pPr>
              <a:buNone/>
            </a:pPr>
            <a:r>
              <a:rPr lang="en-US" altLang="zh-TW" dirty="0" smtClean="0"/>
              <a:t>    &lt;/</a:t>
            </a:r>
            <a:r>
              <a:rPr lang="en-US" altLang="zh-TW" dirty="0" err="1" smtClean="0"/>
              <a:t>ServiceReq</a:t>
            </a:r>
            <a:r>
              <a:rPr lang="en-US" altLang="zh-TW" dirty="0" smtClean="0"/>
              <a:t>&gt;</a:t>
            </a:r>
          </a:p>
          <a:p>
            <a:pPr>
              <a:buNone/>
            </a:pPr>
            <a:r>
              <a:rPr lang="en-US" altLang="zh-TW" dirty="0" smtClean="0"/>
              <a:t>&lt;/</a:t>
            </a:r>
            <a:r>
              <a:rPr lang="en-US" altLang="zh-TW" dirty="0" err="1" smtClean="0"/>
              <a:t>SQUIDReq</a:t>
            </a:r>
            <a:r>
              <a:rPr lang="en-US" altLang="zh-TW" dirty="0" smtClean="0"/>
              <a:t>&gt;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62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123728" y="5373216"/>
            <a:ext cx="295232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5220072" y="5229200"/>
            <a:ext cx="432048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724128" y="5013176"/>
            <a:ext cx="288032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服務開發者自行定義標籤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RequestService</a:t>
            </a:r>
            <a:r>
              <a:rPr lang="zh-TW" altLang="en-US" dirty="0" smtClean="0"/>
              <a:t>回應範例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1800" dirty="0" smtClean="0"/>
              <a:t>&lt;?xml version="1.0" encoding="utf-8"?&gt;</a:t>
            </a:r>
          </a:p>
          <a:p>
            <a:pPr>
              <a:buNone/>
            </a:pPr>
            <a:r>
              <a:rPr lang="en-US" altLang="zh-TW" sz="1800" dirty="0" smtClean="0"/>
              <a:t>&lt;</a:t>
            </a:r>
            <a:r>
              <a:rPr lang="en-US" altLang="zh-TW" sz="1800" dirty="0" err="1" smtClean="0"/>
              <a:t>LIServiceRsgMsg</a:t>
            </a:r>
            <a:r>
              <a:rPr lang="en-US" altLang="zh-TW" sz="1800" dirty="0" smtClean="0"/>
              <a:t>&gt;</a:t>
            </a:r>
          </a:p>
          <a:p>
            <a:pPr>
              <a:buNone/>
            </a:pPr>
            <a:r>
              <a:rPr lang="en-US" altLang="zh-TW" sz="1800" dirty="0" smtClean="0"/>
              <a:t>    </a:t>
            </a:r>
            <a:r>
              <a:rPr lang="en-US" altLang="zh-TW" sz="1800" dirty="0" smtClean="0">
                <a:solidFill>
                  <a:srgbClr val="92D050"/>
                </a:solidFill>
              </a:rPr>
              <a:t>&lt;!--Status: </a:t>
            </a:r>
            <a:r>
              <a:rPr lang="zh-TW" altLang="en-US" sz="1800" dirty="0" smtClean="0">
                <a:solidFill>
                  <a:srgbClr val="92D050"/>
                </a:solidFill>
              </a:rPr>
              <a:t>服務執行結果，</a:t>
            </a:r>
            <a:r>
              <a:rPr lang="en-US" altLang="zh-TW" sz="1800" dirty="0" smtClean="0">
                <a:solidFill>
                  <a:srgbClr val="92D050"/>
                </a:solidFill>
              </a:rPr>
              <a:t>0</a:t>
            </a:r>
            <a:r>
              <a:rPr lang="zh-TW" altLang="en-US" sz="1800" dirty="0" smtClean="0">
                <a:solidFill>
                  <a:srgbClr val="92D050"/>
                </a:solidFill>
              </a:rPr>
              <a:t>為成功，</a:t>
            </a:r>
            <a:r>
              <a:rPr lang="en-US" altLang="zh-TW" sz="1800" dirty="0" smtClean="0">
                <a:solidFill>
                  <a:srgbClr val="92D050"/>
                </a:solidFill>
              </a:rPr>
              <a:t>1</a:t>
            </a:r>
            <a:r>
              <a:rPr lang="zh-TW" altLang="en-US" sz="1800" dirty="0" smtClean="0">
                <a:solidFill>
                  <a:srgbClr val="92D050"/>
                </a:solidFill>
              </a:rPr>
              <a:t>為失敗</a:t>
            </a:r>
            <a:r>
              <a:rPr lang="en-US" altLang="zh-TW" sz="18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800" dirty="0" smtClean="0"/>
              <a:t>    &lt;Status&gt;0&lt;/Status&gt;</a:t>
            </a:r>
          </a:p>
          <a:p>
            <a:pPr>
              <a:buNone/>
            </a:pPr>
            <a:r>
              <a:rPr lang="en-US" altLang="zh-TW" sz="1800" dirty="0" smtClean="0"/>
              <a:t>    </a:t>
            </a:r>
            <a:r>
              <a:rPr lang="en-US" altLang="zh-TW" sz="1800" dirty="0" smtClean="0">
                <a:solidFill>
                  <a:srgbClr val="92D050"/>
                </a:solidFill>
              </a:rPr>
              <a:t>&lt;!--Message: </a:t>
            </a:r>
            <a:r>
              <a:rPr lang="zh-TW" altLang="en-US" sz="1800" dirty="0" smtClean="0">
                <a:solidFill>
                  <a:srgbClr val="92D050"/>
                </a:solidFill>
              </a:rPr>
              <a:t>服務執行訊息</a:t>
            </a:r>
            <a:r>
              <a:rPr lang="en-US" altLang="zh-TW" sz="18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800" dirty="0" smtClean="0"/>
              <a:t>    &lt;Message&gt;</a:t>
            </a:r>
            <a:r>
              <a:rPr lang="zh-TW" altLang="en-US" sz="1800" dirty="0" smtClean="0"/>
              <a:t>執行成功</a:t>
            </a:r>
            <a:r>
              <a:rPr lang="en-US" altLang="zh-TW" sz="1800" dirty="0" smtClean="0"/>
              <a:t>&lt;/Message&gt;</a:t>
            </a:r>
          </a:p>
          <a:p>
            <a:pPr>
              <a:buNone/>
            </a:pPr>
            <a:r>
              <a:rPr lang="en-US" altLang="zh-TW" sz="1800" dirty="0" smtClean="0"/>
              <a:t>    </a:t>
            </a:r>
            <a:r>
              <a:rPr lang="en-US" altLang="zh-TW" sz="1800" dirty="0" smtClean="0">
                <a:solidFill>
                  <a:srgbClr val="92D050"/>
                </a:solidFill>
              </a:rPr>
              <a:t>&lt;!--</a:t>
            </a:r>
            <a:r>
              <a:rPr lang="en-US" altLang="zh-TW" sz="1800" dirty="0" err="1" smtClean="0">
                <a:solidFill>
                  <a:srgbClr val="92D050"/>
                </a:solidFill>
              </a:rPr>
              <a:t>ReturnRows</a:t>
            </a:r>
            <a:r>
              <a:rPr lang="en-US" altLang="zh-TW" sz="1800" dirty="0" smtClean="0">
                <a:solidFill>
                  <a:srgbClr val="92D050"/>
                </a:solidFill>
              </a:rPr>
              <a:t>: </a:t>
            </a:r>
            <a:r>
              <a:rPr lang="zh-TW" altLang="en-US" sz="1800" dirty="0" smtClean="0">
                <a:solidFill>
                  <a:srgbClr val="92D050"/>
                </a:solidFill>
              </a:rPr>
              <a:t>資料筆數</a:t>
            </a:r>
            <a:r>
              <a:rPr lang="en-US" altLang="zh-TW" sz="18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800" dirty="0" smtClean="0"/>
              <a:t>    &lt;</a:t>
            </a:r>
            <a:r>
              <a:rPr lang="en-US" altLang="zh-TW" sz="1800" dirty="0" err="1" smtClean="0"/>
              <a:t>ReturnRows</a:t>
            </a:r>
            <a:r>
              <a:rPr lang="en-US" altLang="zh-TW" sz="1800" dirty="0" smtClean="0"/>
              <a:t>&gt;1&lt;/</a:t>
            </a:r>
            <a:r>
              <a:rPr lang="en-US" altLang="zh-TW" sz="1800" dirty="0" err="1" smtClean="0"/>
              <a:t>ReturnRows</a:t>
            </a:r>
            <a:r>
              <a:rPr lang="en-US" altLang="zh-TW" sz="1800" dirty="0" smtClean="0"/>
              <a:t>&gt;</a:t>
            </a:r>
          </a:p>
          <a:p>
            <a:pPr>
              <a:buNone/>
            </a:pPr>
            <a:r>
              <a:rPr lang="en-US" altLang="zh-TW" sz="1800" dirty="0" smtClean="0"/>
              <a:t>    </a:t>
            </a:r>
            <a:r>
              <a:rPr lang="en-US" altLang="zh-TW" sz="1800" dirty="0" smtClean="0">
                <a:solidFill>
                  <a:srgbClr val="92D050"/>
                </a:solidFill>
              </a:rPr>
              <a:t>&lt;!--Response: </a:t>
            </a:r>
            <a:r>
              <a:rPr lang="zh-TW" altLang="en-US" sz="1800" dirty="0" smtClean="0">
                <a:solidFill>
                  <a:srgbClr val="92D050"/>
                </a:solidFill>
              </a:rPr>
              <a:t>回應內容</a:t>
            </a:r>
            <a:r>
              <a:rPr lang="en-US" altLang="zh-TW" sz="18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800" dirty="0" smtClean="0"/>
              <a:t>    &lt;Response&gt;</a:t>
            </a:r>
          </a:p>
          <a:p>
            <a:pPr>
              <a:buNone/>
            </a:pPr>
            <a:r>
              <a:rPr lang="en-US" altLang="zh-TW" sz="1800" dirty="0" smtClean="0"/>
              <a:t>        </a:t>
            </a:r>
            <a:r>
              <a:rPr lang="en-US" altLang="zh-TW" sz="1800" dirty="0" smtClean="0">
                <a:solidFill>
                  <a:srgbClr val="92D050"/>
                </a:solidFill>
              </a:rPr>
              <a:t>&lt;!--Response</a:t>
            </a:r>
            <a:r>
              <a:rPr lang="zh-TW" altLang="en-US" sz="1800" dirty="0" smtClean="0">
                <a:solidFill>
                  <a:srgbClr val="92D050"/>
                </a:solidFill>
              </a:rPr>
              <a:t>元素內之值為服務提供者自定義之標籤</a:t>
            </a:r>
            <a:r>
              <a:rPr lang="en-US" altLang="zh-TW" sz="1800" dirty="0" smtClean="0">
                <a:solidFill>
                  <a:srgbClr val="92D050"/>
                </a:solidFill>
              </a:rPr>
              <a:t>--&gt;</a:t>
            </a:r>
          </a:p>
          <a:p>
            <a:pPr>
              <a:buNone/>
            </a:pPr>
            <a:r>
              <a:rPr lang="en-US" altLang="zh-TW" sz="1800" dirty="0" smtClean="0"/>
              <a:t>        &lt;</a:t>
            </a:r>
            <a:r>
              <a:rPr lang="en-US" altLang="zh-TW" sz="1800" dirty="0" err="1" smtClean="0"/>
              <a:t>SystemDateTime</a:t>
            </a:r>
            <a:r>
              <a:rPr lang="en-US" altLang="zh-TW" sz="1800" dirty="0" smtClean="0"/>
              <a:t>&gt;2010-09-20 15:08:26&lt;/ </a:t>
            </a:r>
            <a:r>
              <a:rPr lang="en-US" altLang="zh-TW" sz="1800" dirty="0" err="1" smtClean="0"/>
              <a:t>SystemDateTime</a:t>
            </a:r>
            <a:r>
              <a:rPr lang="en-US" altLang="zh-TW" sz="1800" dirty="0" smtClean="0"/>
              <a:t> &gt;</a:t>
            </a:r>
          </a:p>
          <a:p>
            <a:pPr>
              <a:buNone/>
            </a:pPr>
            <a:r>
              <a:rPr lang="en-US" altLang="zh-TW" sz="1800" dirty="0" smtClean="0"/>
              <a:t>    &lt;/Response&gt;</a:t>
            </a:r>
          </a:p>
          <a:p>
            <a:pPr>
              <a:buNone/>
            </a:pPr>
            <a:r>
              <a:rPr lang="en-US" altLang="zh-TW" sz="1800" dirty="0" smtClean="0"/>
              <a:t>&lt;/</a:t>
            </a:r>
            <a:r>
              <a:rPr lang="en-US" altLang="zh-TW" sz="1800" dirty="0" err="1" smtClean="0"/>
              <a:t>LIServiceRsgMsg</a:t>
            </a:r>
            <a:r>
              <a:rPr lang="en-US" altLang="zh-TW" sz="1800" dirty="0" smtClean="0"/>
              <a:t>&gt;</a:t>
            </a:r>
            <a:endParaRPr lang="zh-TW" alt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63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051720" y="5301208"/>
            <a:ext cx="6840760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5220072" y="5733256"/>
            <a:ext cx="576064" cy="40069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940152" y="6021288"/>
            <a:ext cx="288032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服務開發者自行定義標籤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</a:t>
            </a:r>
            <a:r>
              <a:rPr lang="en-US" altLang="zh-TW" dirty="0" err="1" smtClean="0"/>
              <a:t>RequestService</a:t>
            </a:r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加入</a:t>
            </a:r>
            <a:r>
              <a:rPr lang="en-US" altLang="zh-TW" dirty="0" smtClean="0"/>
              <a:t>using </a:t>
            </a:r>
            <a:r>
              <a:rPr lang="en-US" altLang="zh-TW" dirty="0" err="1" smtClean="0"/>
              <a:t>System.Xml</a:t>
            </a:r>
            <a:r>
              <a:rPr lang="en-US" altLang="zh-TW" dirty="0" smtClean="0"/>
              <a:t>;</a:t>
            </a:r>
            <a:r>
              <a:rPr lang="zh-TW" altLang="en-US" dirty="0" smtClean="0"/>
              <a:t>至引用命名空間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加入下頁程式碼至</a:t>
            </a:r>
            <a:r>
              <a:rPr lang="en-US" altLang="zh-TW" dirty="0" err="1" smtClean="0"/>
              <a:t>RequestService</a:t>
            </a:r>
            <a:r>
              <a:rPr lang="zh-TW" altLang="en-US" dirty="0" smtClean="0"/>
              <a:t>操作介面中</a:t>
            </a:r>
            <a:endParaRPr lang="en-US" altLang="zh-TW" dirty="0" smtClean="0"/>
          </a:p>
          <a:p>
            <a:r>
              <a:rPr lang="zh-TW" altLang="en-US" dirty="0" smtClean="0"/>
              <a:t>執行工具列選項，建置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建置</a:t>
            </a:r>
            <a:r>
              <a:rPr lang="en-US" altLang="zh-TW" dirty="0" err="1" smtClean="0"/>
              <a:t>xxxx</a:t>
            </a:r>
            <a:r>
              <a:rPr lang="zh-TW" altLang="en-US" dirty="0" smtClean="0"/>
              <a:t>，進行編譯程式碼</a:t>
            </a: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64</a:t>
            </a:fld>
            <a:endParaRPr lang="zh-TW" altLang="en-US"/>
          </a:p>
        </p:txBody>
      </p:sp>
      <p:pic>
        <p:nvPicPr>
          <p:cNvPr id="5" name="圖片 4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276872"/>
            <a:ext cx="2162175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3875664" y="3140968"/>
            <a:ext cx="115212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</a:t>
            </a:r>
            <a:r>
              <a:rPr lang="en-US" altLang="zh-TW" dirty="0" err="1" smtClean="0"/>
              <a:t>RequestService</a:t>
            </a:r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589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900" dirty="0" smtClean="0"/>
              <a:t>            </a:t>
            </a:r>
            <a:r>
              <a:rPr lang="en-US" altLang="zh-TW" sz="900" dirty="0" err="1" smtClean="0"/>
              <a:t>XmlDocument</a:t>
            </a:r>
            <a:r>
              <a:rPr lang="en-US" altLang="zh-TW" sz="900" dirty="0" smtClean="0"/>
              <a:t> doc = new </a:t>
            </a:r>
            <a:r>
              <a:rPr lang="en-US" altLang="zh-TW" sz="900" dirty="0" err="1" smtClean="0"/>
              <a:t>XmlDocument</a:t>
            </a:r>
            <a:r>
              <a:rPr lang="en-US" altLang="zh-TW" sz="900" dirty="0" smtClean="0"/>
              <a:t>();</a:t>
            </a:r>
          </a:p>
          <a:p>
            <a:pPr>
              <a:buNone/>
            </a:pPr>
            <a:r>
              <a:rPr lang="en-US" altLang="zh-TW" sz="900" dirty="0" smtClean="0"/>
              <a:t>            </a:t>
            </a:r>
            <a:r>
              <a:rPr lang="en-US" altLang="zh-TW" sz="900" dirty="0" err="1" smtClean="0"/>
              <a:t>doc.LoadXml</a:t>
            </a:r>
            <a:r>
              <a:rPr lang="en-US" altLang="zh-TW" sz="900" dirty="0" smtClean="0"/>
              <a:t>(</a:t>
            </a:r>
            <a:r>
              <a:rPr lang="en-US" altLang="zh-TW" sz="900" dirty="0" err="1" smtClean="0"/>
              <a:t>requestXml</a:t>
            </a:r>
            <a:r>
              <a:rPr lang="en-US" altLang="zh-TW" sz="900" dirty="0" smtClean="0"/>
              <a:t>);</a:t>
            </a:r>
          </a:p>
          <a:p>
            <a:pPr>
              <a:buNone/>
            </a:pPr>
            <a:r>
              <a:rPr lang="en-US" altLang="zh-TW" sz="900" dirty="0" smtClean="0"/>
              <a:t>            </a:t>
            </a:r>
            <a:r>
              <a:rPr lang="en-US" altLang="zh-TW" sz="900" dirty="0" err="1" smtClean="0"/>
              <a:t>XmlElement</a:t>
            </a:r>
            <a:r>
              <a:rPr lang="en-US" altLang="zh-TW" sz="900" dirty="0" smtClean="0"/>
              <a:t> operation = </a:t>
            </a:r>
            <a:r>
              <a:rPr lang="en-US" altLang="zh-TW" sz="900" dirty="0" err="1" smtClean="0"/>
              <a:t>doc.SelectSingleNode</a:t>
            </a:r>
            <a:r>
              <a:rPr lang="en-US" altLang="zh-TW" sz="900" dirty="0" smtClean="0"/>
              <a:t>("/</a:t>
            </a:r>
            <a:r>
              <a:rPr lang="en-US" altLang="zh-TW" sz="900" dirty="0" err="1" smtClean="0"/>
              <a:t>SQUIDReq</a:t>
            </a:r>
            <a:r>
              <a:rPr lang="en-US" altLang="zh-TW" sz="900" dirty="0" smtClean="0"/>
              <a:t>/</a:t>
            </a:r>
            <a:r>
              <a:rPr lang="en-US" altLang="zh-TW" sz="900" dirty="0" err="1" smtClean="0"/>
              <a:t>ServiceReq</a:t>
            </a:r>
            <a:r>
              <a:rPr lang="en-US" altLang="zh-TW" sz="900" dirty="0" smtClean="0"/>
              <a:t>/Body/</a:t>
            </a:r>
            <a:r>
              <a:rPr lang="en-US" altLang="zh-TW" sz="900" dirty="0" err="1" smtClean="0"/>
              <a:t>QueryRequest</a:t>
            </a:r>
            <a:r>
              <a:rPr lang="en-US" altLang="zh-TW" sz="900" dirty="0" smtClean="0"/>
              <a:t>/Operation") as </a:t>
            </a:r>
            <a:r>
              <a:rPr lang="en-US" altLang="zh-TW" sz="900" dirty="0" err="1" smtClean="0"/>
              <a:t>XmlElement</a:t>
            </a:r>
            <a:r>
              <a:rPr lang="en-US" altLang="zh-TW" sz="900" dirty="0" smtClean="0"/>
              <a:t>;</a:t>
            </a:r>
          </a:p>
          <a:p>
            <a:pPr>
              <a:buNone/>
            </a:pPr>
            <a:r>
              <a:rPr lang="en-US" altLang="zh-TW" sz="900" dirty="0" smtClean="0"/>
              <a:t>            if (</a:t>
            </a:r>
            <a:r>
              <a:rPr lang="en-US" altLang="zh-TW" sz="900" dirty="0" err="1" smtClean="0"/>
              <a:t>operation.InnerText.Equals</a:t>
            </a:r>
            <a:r>
              <a:rPr lang="en-US" altLang="zh-TW" sz="900" dirty="0" smtClean="0"/>
              <a:t>("</a:t>
            </a:r>
            <a:r>
              <a:rPr lang="en-US" altLang="zh-TW" sz="900" dirty="0" err="1" smtClean="0"/>
              <a:t>GetSystemDateTime</a:t>
            </a:r>
            <a:r>
              <a:rPr lang="en-US" altLang="zh-TW" sz="900" dirty="0" smtClean="0"/>
              <a:t>"))</a:t>
            </a:r>
          </a:p>
          <a:p>
            <a:pPr>
              <a:buNone/>
            </a:pPr>
            <a:r>
              <a:rPr lang="zh-TW" altLang="en-US" sz="900" dirty="0" smtClean="0"/>
              <a:t>            </a:t>
            </a:r>
            <a:r>
              <a:rPr lang="en-US" altLang="zh-TW" sz="900" dirty="0" smtClean="0"/>
              <a:t>{</a:t>
            </a:r>
          </a:p>
          <a:p>
            <a:pPr>
              <a:buNone/>
            </a:pPr>
            <a:r>
              <a:rPr lang="en-US" altLang="zh-TW" sz="900" dirty="0" smtClean="0"/>
              <a:t>                return </a:t>
            </a:r>
            <a:r>
              <a:rPr lang="en-US" altLang="zh-TW" sz="900" dirty="0" err="1" smtClean="0"/>
              <a:t>string.Format</a:t>
            </a:r>
            <a:r>
              <a:rPr lang="en-US" altLang="zh-TW" sz="900" dirty="0" smtClean="0"/>
              <a:t>(@"&lt;?xml version=""1.0"" encoding=""utf-8""?&gt;</a:t>
            </a:r>
          </a:p>
          <a:p>
            <a:pPr>
              <a:buNone/>
            </a:pPr>
            <a:r>
              <a:rPr lang="en-US" altLang="zh-TW" sz="900" dirty="0" smtClean="0"/>
              <a:t>                    &lt;</a:t>
            </a:r>
            <a:r>
              <a:rPr lang="en-US" altLang="zh-TW" sz="900" dirty="0" err="1" smtClean="0"/>
              <a:t>LIServiceRsgMsg</a:t>
            </a:r>
            <a:r>
              <a:rPr lang="en-US" altLang="zh-TW" sz="900" dirty="0" smtClean="0"/>
              <a:t>&gt;</a:t>
            </a:r>
          </a:p>
          <a:p>
            <a:pPr>
              <a:buNone/>
            </a:pPr>
            <a:r>
              <a:rPr lang="en-US" altLang="zh-TW" sz="900" dirty="0" smtClean="0"/>
              <a:t>                        &lt;Status&gt;{0}&lt;/Status&gt;</a:t>
            </a:r>
          </a:p>
          <a:p>
            <a:pPr>
              <a:buNone/>
            </a:pPr>
            <a:r>
              <a:rPr lang="en-US" altLang="zh-TW" sz="900" dirty="0" smtClean="0"/>
              <a:t>                        &lt;Message&gt;{1}&lt;/Message&gt;</a:t>
            </a:r>
          </a:p>
          <a:p>
            <a:pPr>
              <a:buNone/>
            </a:pPr>
            <a:r>
              <a:rPr lang="en-US" altLang="zh-TW" sz="900" dirty="0" smtClean="0"/>
              <a:t>                        &lt;</a:t>
            </a:r>
            <a:r>
              <a:rPr lang="en-US" altLang="zh-TW" sz="900" dirty="0" err="1" smtClean="0"/>
              <a:t>ReturnRows</a:t>
            </a:r>
            <a:r>
              <a:rPr lang="en-US" altLang="zh-TW" sz="900" dirty="0" smtClean="0"/>
              <a:t>&gt;{2}&lt;/</a:t>
            </a:r>
            <a:r>
              <a:rPr lang="en-US" altLang="zh-TW" sz="900" dirty="0" err="1" smtClean="0"/>
              <a:t>ReturnRows</a:t>
            </a:r>
            <a:r>
              <a:rPr lang="en-US" altLang="zh-TW" sz="900" dirty="0" smtClean="0"/>
              <a:t>&gt;</a:t>
            </a:r>
          </a:p>
          <a:p>
            <a:pPr>
              <a:buNone/>
            </a:pPr>
            <a:r>
              <a:rPr lang="en-US" altLang="zh-TW" sz="900" dirty="0" smtClean="0"/>
              <a:t>                        &lt;Response&gt;</a:t>
            </a:r>
          </a:p>
          <a:p>
            <a:pPr>
              <a:buNone/>
            </a:pPr>
            <a:r>
              <a:rPr lang="en-US" altLang="zh-TW" sz="900" dirty="0" smtClean="0"/>
              <a:t>                            &lt;</a:t>
            </a:r>
            <a:r>
              <a:rPr lang="en-US" altLang="zh-TW" sz="900" dirty="0" err="1" smtClean="0"/>
              <a:t>SystemDateTime</a:t>
            </a:r>
            <a:r>
              <a:rPr lang="en-US" altLang="zh-TW" sz="900" dirty="0" smtClean="0"/>
              <a:t>&gt;{3}&lt;/</a:t>
            </a:r>
            <a:r>
              <a:rPr lang="en-US" altLang="zh-TW" sz="900" dirty="0" err="1" smtClean="0"/>
              <a:t>SystemDateTime</a:t>
            </a:r>
            <a:r>
              <a:rPr lang="en-US" altLang="zh-TW" sz="900" dirty="0" smtClean="0"/>
              <a:t>&gt;</a:t>
            </a:r>
          </a:p>
          <a:p>
            <a:pPr>
              <a:buNone/>
            </a:pPr>
            <a:r>
              <a:rPr lang="en-US" altLang="zh-TW" sz="900" dirty="0" smtClean="0"/>
              <a:t>                        &lt;/Response&gt;</a:t>
            </a:r>
          </a:p>
          <a:p>
            <a:pPr>
              <a:buNone/>
            </a:pPr>
            <a:r>
              <a:rPr lang="en-US" altLang="zh-TW" sz="900" dirty="0" smtClean="0"/>
              <a:t>                    &lt;/</a:t>
            </a:r>
            <a:r>
              <a:rPr lang="en-US" altLang="zh-TW" sz="900" dirty="0" err="1" smtClean="0"/>
              <a:t>LIServiceRsgMsg</a:t>
            </a:r>
            <a:r>
              <a:rPr lang="en-US" altLang="zh-TW" sz="900" dirty="0" smtClean="0"/>
              <a:t>&gt;</a:t>
            </a:r>
          </a:p>
          <a:p>
            <a:pPr>
              <a:buNone/>
            </a:pPr>
            <a:r>
              <a:rPr lang="zh-TW" altLang="en-US" sz="900" dirty="0" smtClean="0"/>
              <a:t>                </a:t>
            </a:r>
            <a:r>
              <a:rPr lang="en-US" altLang="zh-TW" sz="900" dirty="0" smtClean="0"/>
              <a:t>", 0, "</a:t>
            </a:r>
            <a:r>
              <a:rPr lang="zh-TW" altLang="en-US" sz="900" dirty="0" smtClean="0"/>
              <a:t>執行成功</a:t>
            </a:r>
            <a:r>
              <a:rPr lang="en-US" altLang="zh-TW" sz="900" dirty="0" smtClean="0"/>
              <a:t>", 1, </a:t>
            </a:r>
            <a:r>
              <a:rPr lang="en-US" altLang="zh-TW" sz="900" dirty="0" err="1" smtClean="0"/>
              <a:t>DateTime.Now</a:t>
            </a:r>
            <a:r>
              <a:rPr lang="en-US" altLang="zh-TW" sz="900" dirty="0" smtClean="0"/>
              <a:t>);</a:t>
            </a:r>
          </a:p>
          <a:p>
            <a:pPr>
              <a:buNone/>
            </a:pPr>
            <a:r>
              <a:rPr lang="zh-TW" altLang="en-US" sz="900" dirty="0" smtClean="0"/>
              <a:t>            </a:t>
            </a:r>
            <a:r>
              <a:rPr lang="en-US" altLang="zh-TW" sz="900" dirty="0" smtClean="0"/>
              <a:t>}</a:t>
            </a:r>
          </a:p>
          <a:p>
            <a:pPr>
              <a:buNone/>
            </a:pPr>
            <a:r>
              <a:rPr lang="en-US" altLang="zh-TW" sz="900" dirty="0" smtClean="0"/>
              <a:t>            return </a:t>
            </a:r>
            <a:r>
              <a:rPr lang="en-US" altLang="zh-TW" sz="900" dirty="0" err="1" smtClean="0"/>
              <a:t>string.Format</a:t>
            </a:r>
            <a:r>
              <a:rPr lang="en-US" altLang="zh-TW" sz="900" dirty="0" smtClean="0"/>
              <a:t>(@"&lt;?xml version=""1.0"" encoding=""utf-8""?&gt;</a:t>
            </a:r>
          </a:p>
          <a:p>
            <a:pPr>
              <a:buNone/>
            </a:pPr>
            <a:r>
              <a:rPr lang="en-US" altLang="zh-TW" sz="900" dirty="0" smtClean="0"/>
              <a:t>                    &lt;</a:t>
            </a:r>
            <a:r>
              <a:rPr lang="en-US" altLang="zh-TW" sz="900" dirty="0" err="1" smtClean="0"/>
              <a:t>LIServiceRsgMsg</a:t>
            </a:r>
            <a:r>
              <a:rPr lang="en-US" altLang="zh-TW" sz="900" dirty="0" smtClean="0"/>
              <a:t>&gt;</a:t>
            </a:r>
          </a:p>
          <a:p>
            <a:pPr>
              <a:buNone/>
            </a:pPr>
            <a:r>
              <a:rPr lang="en-US" altLang="zh-TW" sz="900" dirty="0" smtClean="0"/>
              <a:t>                        &lt;Status&gt;{0}&lt;/Status&gt;</a:t>
            </a:r>
          </a:p>
          <a:p>
            <a:pPr>
              <a:buNone/>
            </a:pPr>
            <a:r>
              <a:rPr lang="en-US" altLang="zh-TW" sz="900" dirty="0" smtClean="0"/>
              <a:t>                        &lt;Message&gt;{1}&lt;/Message&gt;</a:t>
            </a:r>
          </a:p>
          <a:p>
            <a:pPr>
              <a:buNone/>
            </a:pPr>
            <a:r>
              <a:rPr lang="en-US" altLang="zh-TW" sz="900" dirty="0" smtClean="0"/>
              <a:t>                        &lt;</a:t>
            </a:r>
            <a:r>
              <a:rPr lang="en-US" altLang="zh-TW" sz="900" dirty="0" err="1" smtClean="0"/>
              <a:t>ReturnRows</a:t>
            </a:r>
            <a:r>
              <a:rPr lang="en-US" altLang="zh-TW" sz="900" dirty="0" smtClean="0"/>
              <a:t>&gt;{2}&lt;/</a:t>
            </a:r>
            <a:r>
              <a:rPr lang="en-US" altLang="zh-TW" sz="900" dirty="0" err="1" smtClean="0"/>
              <a:t>ReturnRows</a:t>
            </a:r>
            <a:r>
              <a:rPr lang="en-US" altLang="zh-TW" sz="900" dirty="0" smtClean="0"/>
              <a:t>&gt;</a:t>
            </a:r>
          </a:p>
          <a:p>
            <a:pPr>
              <a:buNone/>
            </a:pPr>
            <a:r>
              <a:rPr lang="en-US" altLang="zh-TW" sz="900" dirty="0" smtClean="0"/>
              <a:t>                        &lt;Response /&gt;</a:t>
            </a:r>
          </a:p>
          <a:p>
            <a:pPr>
              <a:buNone/>
            </a:pPr>
            <a:r>
              <a:rPr lang="en-US" altLang="zh-TW" sz="900" dirty="0" smtClean="0"/>
              <a:t>                    &lt;/</a:t>
            </a:r>
            <a:r>
              <a:rPr lang="en-US" altLang="zh-TW" sz="900" dirty="0" err="1" smtClean="0"/>
              <a:t>LIServiceRsgMsg</a:t>
            </a:r>
            <a:r>
              <a:rPr lang="en-US" altLang="zh-TW" sz="900" dirty="0" smtClean="0"/>
              <a:t>&gt;</a:t>
            </a:r>
          </a:p>
          <a:p>
            <a:pPr>
              <a:buNone/>
            </a:pPr>
            <a:r>
              <a:rPr lang="zh-TW" altLang="en-US" sz="900" dirty="0" smtClean="0"/>
              <a:t>                </a:t>
            </a:r>
            <a:r>
              <a:rPr lang="en-US" altLang="zh-TW" sz="900" dirty="0" smtClean="0"/>
              <a:t>", 1, "</a:t>
            </a:r>
            <a:r>
              <a:rPr lang="zh-TW" altLang="en-US" sz="900" dirty="0" smtClean="0"/>
              <a:t>執行失敗</a:t>
            </a:r>
            <a:r>
              <a:rPr lang="en-US" altLang="zh-TW" sz="900" dirty="0" smtClean="0"/>
              <a:t>", 0);</a:t>
            </a:r>
            <a:endParaRPr lang="zh-TW" altLang="en-US" sz="85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本機測試服務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66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本機測試標準服務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F5</a:t>
            </a:r>
            <a:r>
              <a:rPr lang="zh-TW" altLang="en-US" dirty="0" smtClean="0"/>
              <a:t>啟動服務頁面，若出現以下畫面則選擇修改</a:t>
            </a:r>
            <a:r>
              <a:rPr lang="en-US" altLang="zh-TW" dirty="0" err="1" smtClean="0"/>
              <a:t>Web.config</a:t>
            </a:r>
            <a:r>
              <a:rPr lang="zh-TW" altLang="en-US" dirty="0" smtClean="0"/>
              <a:t>檔以啟用偵錯並點選確定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頁面載入後點選</a:t>
            </a:r>
            <a:r>
              <a:rPr lang="en-US" altLang="zh-TW" dirty="0" err="1" smtClean="0"/>
              <a:t>RequestService</a:t>
            </a:r>
            <a:r>
              <a:rPr lang="zh-TW" altLang="en-US" dirty="0" smtClean="0"/>
              <a:t>連結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67</a:t>
            </a:fld>
            <a:endParaRPr lang="zh-TW" altLang="en-US"/>
          </a:p>
        </p:txBody>
      </p:sp>
      <p:pic>
        <p:nvPicPr>
          <p:cNvPr id="7" name="圖片 6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5422" y="5373216"/>
            <a:ext cx="4514850" cy="1190624"/>
          </a:xfrm>
          <a:prstGeom prst="rect">
            <a:avLst/>
          </a:prstGeom>
        </p:spPr>
      </p:pic>
      <p:pic>
        <p:nvPicPr>
          <p:cNvPr id="8" name="圖片 7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492896"/>
            <a:ext cx="4417052" cy="2049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9023" y="2636912"/>
            <a:ext cx="4191000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本機測試標準服務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輸入</a:t>
            </a:r>
            <a:r>
              <a:rPr lang="en-US" altLang="zh-TW" dirty="0" err="1" smtClean="0"/>
              <a:t>requestXML</a:t>
            </a:r>
            <a:r>
              <a:rPr lang="zh-TW" altLang="en-US" dirty="0" smtClean="0"/>
              <a:t>至文字框中，點選叫用呼叫服務，若呼叫成功則服務會回應一</a:t>
            </a:r>
            <a:r>
              <a:rPr lang="en-US" altLang="zh-TW" dirty="0" smtClean="0"/>
              <a:t>XML</a:t>
            </a:r>
            <a:r>
              <a:rPr lang="zh-TW" altLang="en-US" dirty="0" smtClean="0"/>
              <a:t>字串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68</a:t>
            </a:fld>
            <a:endParaRPr lang="zh-TW" altLang="en-US"/>
          </a:p>
        </p:txBody>
      </p:sp>
      <p:pic>
        <p:nvPicPr>
          <p:cNvPr id="10" name="圖片 9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5895" y="5301208"/>
            <a:ext cx="4086225" cy="14097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2" name="直線單箭頭接點 11"/>
          <p:cNvCxnSpPr/>
          <p:nvPr/>
        </p:nvCxnSpPr>
        <p:spPr>
          <a:xfrm rot="10800000" flipV="1">
            <a:off x="5724128" y="5229200"/>
            <a:ext cx="2088232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187624" y="2996952"/>
            <a:ext cx="27363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&lt;?xml version="1.0" encoding="utf-8"?&gt;&lt;</a:t>
            </a:r>
            <a:r>
              <a:rPr lang="en-US" altLang="zh-TW" sz="1000" dirty="0" err="1" smtClean="0"/>
              <a:t>SQUIDReq</a:t>
            </a:r>
            <a:r>
              <a:rPr lang="en-US" altLang="zh-TW" sz="1000" dirty="0" smtClean="0"/>
              <a:t>&gt;&lt;</a:t>
            </a:r>
            <a:r>
              <a:rPr lang="en-US" altLang="zh-TW" sz="1000" dirty="0" err="1" smtClean="0"/>
              <a:t>UserInfo</a:t>
            </a:r>
            <a:r>
              <a:rPr lang="en-US" altLang="zh-TW" sz="1000" dirty="0" smtClean="0"/>
              <a:t>&gt;&lt;Name&gt;</a:t>
            </a:r>
            <a:r>
              <a:rPr lang="zh-TW" altLang="en-US" sz="1000" dirty="0" smtClean="0"/>
              <a:t>教育訓練用應用系統</a:t>
            </a:r>
            <a:r>
              <a:rPr lang="en-US" altLang="zh-TW" sz="1000" dirty="0" smtClean="0"/>
              <a:t>&lt;/Name&gt;&lt;UID&gt;335a8868-7041-4aee-ac45-bb521b3a283b&lt;/UID&gt;&lt;/</a:t>
            </a:r>
            <a:r>
              <a:rPr lang="en-US" altLang="zh-TW" sz="1000" dirty="0" err="1" smtClean="0"/>
              <a:t>UserInfo</a:t>
            </a:r>
            <a:r>
              <a:rPr lang="en-US" altLang="zh-TW" sz="1000" dirty="0" smtClean="0"/>
              <a:t>&gt;&lt;</a:t>
            </a:r>
            <a:r>
              <a:rPr lang="en-US" altLang="zh-TW" sz="1000" dirty="0" err="1" smtClean="0"/>
              <a:t>ServiceReq</a:t>
            </a:r>
            <a:r>
              <a:rPr lang="en-US" altLang="zh-TW" sz="1000" dirty="0" smtClean="0"/>
              <a:t>&gt;&lt;Header&gt;&lt;</a:t>
            </a:r>
            <a:r>
              <a:rPr lang="en-US" altLang="zh-TW" sz="1000" dirty="0" err="1" smtClean="0"/>
              <a:t>ServiceID</a:t>
            </a:r>
            <a:r>
              <a:rPr lang="en-US" altLang="zh-TW" sz="1000" dirty="0" smtClean="0"/>
              <a:t>&gt;ec7d404b-b40c-473f-a742-0b1b89b27830&lt;/</a:t>
            </a:r>
            <a:r>
              <a:rPr lang="en-US" altLang="zh-TW" sz="1000" dirty="0" err="1" smtClean="0"/>
              <a:t>ServiceID</a:t>
            </a:r>
            <a:r>
              <a:rPr lang="en-US" altLang="zh-TW" sz="1000" dirty="0" smtClean="0"/>
              <a:t>&gt;&lt;</a:t>
            </a:r>
            <a:r>
              <a:rPr lang="en-US" altLang="zh-TW" sz="1000" dirty="0" err="1" smtClean="0"/>
              <a:t>ServiceName</a:t>
            </a:r>
            <a:r>
              <a:rPr lang="en-US" altLang="zh-TW" sz="1000" dirty="0" smtClean="0"/>
              <a:t>&gt;</a:t>
            </a:r>
            <a:r>
              <a:rPr lang="zh-TW" altLang="en-US" sz="1000" dirty="0" smtClean="0"/>
              <a:t>取得系統時間</a:t>
            </a:r>
            <a:r>
              <a:rPr lang="en-US" altLang="zh-TW" sz="1000" dirty="0" smtClean="0"/>
              <a:t>&lt;/</a:t>
            </a:r>
            <a:r>
              <a:rPr lang="en-US" altLang="zh-TW" sz="1000" dirty="0" err="1" smtClean="0"/>
              <a:t>ServiceName</a:t>
            </a:r>
            <a:r>
              <a:rPr lang="en-US" altLang="zh-TW" sz="1000" dirty="0" smtClean="0"/>
              <a:t>&gt;&lt;/Header&gt;&lt;Body&gt;&lt;</a:t>
            </a:r>
            <a:r>
              <a:rPr lang="en-US" altLang="zh-TW" sz="1000" dirty="0" err="1" smtClean="0"/>
              <a:t>QueryRequest</a:t>
            </a:r>
            <a:r>
              <a:rPr lang="en-US" altLang="zh-TW" sz="1000" dirty="0" smtClean="0"/>
              <a:t>&gt;&lt;Operation&gt;</a:t>
            </a:r>
            <a:r>
              <a:rPr lang="en-US" altLang="zh-TW" sz="1000" dirty="0" err="1" smtClean="0"/>
              <a:t>GetSystemDateTime</a:t>
            </a:r>
            <a:r>
              <a:rPr lang="en-US" altLang="zh-TW" sz="1000" dirty="0" smtClean="0"/>
              <a:t>&lt;/Operation&gt;&lt;/</a:t>
            </a:r>
            <a:r>
              <a:rPr lang="en-US" altLang="zh-TW" sz="1000" dirty="0" err="1" smtClean="0"/>
              <a:t>QueryRequest</a:t>
            </a:r>
            <a:r>
              <a:rPr lang="en-US" altLang="zh-TW" sz="1000" dirty="0" smtClean="0"/>
              <a:t>&gt;&lt;/Body&gt;&lt;/</a:t>
            </a:r>
            <a:r>
              <a:rPr lang="en-US" altLang="zh-TW" sz="1000" dirty="0" err="1" smtClean="0"/>
              <a:t>ServiceReq</a:t>
            </a:r>
            <a:r>
              <a:rPr lang="en-US" altLang="zh-TW" sz="1000" dirty="0" smtClean="0"/>
              <a:t>&gt;&lt;/</a:t>
            </a:r>
            <a:r>
              <a:rPr lang="en-US" altLang="zh-TW" sz="1000" dirty="0" err="1" smtClean="0"/>
              <a:t>SQUIDReq</a:t>
            </a:r>
            <a:r>
              <a:rPr lang="en-US" altLang="zh-TW" sz="1000" dirty="0" smtClean="0"/>
              <a:t>&gt;</a:t>
            </a:r>
            <a:endParaRPr lang="zh-TW" altLang="en-US" sz="1000" dirty="0"/>
          </a:p>
        </p:txBody>
      </p:sp>
      <p:cxnSp>
        <p:nvCxnSpPr>
          <p:cNvPr id="15" name="直線單箭頭接點 14"/>
          <p:cNvCxnSpPr>
            <a:stCxn id="13" idx="3"/>
          </p:cNvCxnSpPr>
          <p:nvPr/>
        </p:nvCxnSpPr>
        <p:spPr>
          <a:xfrm>
            <a:off x="3923928" y="4043393"/>
            <a:ext cx="1224136" cy="5377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884368" y="4869160"/>
            <a:ext cx="57606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簡報結束 敬請指教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iki.services.eoportal.org/tiki-download_wiki_attachment.php?attId=742&amp;page=HMA%20Related%20Ev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74" y="2060848"/>
            <a:ext cx="585965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國際</a:t>
            </a:r>
            <a:r>
              <a:rPr lang="en-US" altLang="zh-TW" dirty="0" smtClean="0"/>
              <a:t>GIS</a:t>
            </a:r>
            <a:r>
              <a:rPr lang="zh-TW" altLang="en-US" dirty="0" smtClean="0"/>
              <a:t>標準制定組織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22249" y="4869160"/>
            <a:ext cx="309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4"/>
              </a:rPr>
              <a:t>http://www.opengeospatial.org/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4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WMS </a:t>
            </a:r>
            <a:r>
              <a:rPr lang="en-US" altLang="zh-TW" sz="3600" dirty="0" smtClean="0"/>
              <a:t>(Web Map Service)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主要為產生地圖影像的網路服務</a:t>
            </a:r>
            <a:endParaRPr lang="en-US" altLang="zh-TW" dirty="0" smtClean="0"/>
          </a:p>
          <a:p>
            <a:r>
              <a:rPr lang="zh-TW" altLang="en-US" dirty="0" smtClean="0"/>
              <a:t>最新</a:t>
            </a:r>
            <a:r>
              <a:rPr lang="zh-TW" altLang="en-US" dirty="0"/>
              <a:t>版本</a:t>
            </a:r>
            <a:r>
              <a:rPr lang="zh-TW" altLang="en-US" dirty="0" smtClean="0"/>
              <a:t>為</a:t>
            </a:r>
            <a:r>
              <a:rPr lang="en-US" altLang="zh-TW" dirty="0" smtClean="0"/>
              <a:t>1.3.0(1.1.1</a:t>
            </a:r>
            <a:r>
              <a:rPr lang="zh-TW" altLang="en-US" dirty="0" smtClean="0"/>
              <a:t>較為普及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操作</a:t>
            </a:r>
            <a:r>
              <a:rPr lang="zh-TW" altLang="en-US" dirty="0" smtClean="0"/>
              <a:t>介面有</a:t>
            </a:r>
            <a:endParaRPr lang="en-US" altLang="zh-TW" dirty="0"/>
          </a:p>
          <a:p>
            <a:pPr lvl="1"/>
            <a:r>
              <a:rPr lang="en-US" altLang="zh-TW" dirty="0" smtClean="0"/>
              <a:t>GetCapabilities</a:t>
            </a:r>
          </a:p>
          <a:p>
            <a:pPr lvl="1"/>
            <a:r>
              <a:rPr lang="en-US" altLang="zh-TW" dirty="0" err="1" smtClean="0"/>
              <a:t>GetMap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GetFeatureInfo</a:t>
            </a:r>
            <a:r>
              <a:rPr lang="en-US" altLang="zh-TW" dirty="0" smtClean="0"/>
              <a:t> </a:t>
            </a:r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(Optional)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2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橢圓 12"/>
          <p:cNvSpPr/>
          <p:nvPr/>
        </p:nvSpPr>
        <p:spPr>
          <a:xfrm>
            <a:off x="1815258" y="2688450"/>
            <a:ext cx="1386669" cy="3024336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50000"/>
              </a:schemeClr>
            </a:solidFill>
          </a:ln>
          <a:scene3d>
            <a:camera prst="isometricTopU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7" name="Picture 5" descr="D:\圖\500.000 Icons - MegaPack\Icone (png)\écran-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42" y="3287452"/>
            <a:ext cx="1216185" cy="107024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圖\500.000 Icons - MegaPack\Icone (png)\SNOW E 2 NETWORK _ FILE SERVER _ 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788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形箭號 2"/>
          <p:cNvSpPr/>
          <p:nvPr/>
        </p:nvSpPr>
        <p:spPr>
          <a:xfrm rot="20145552">
            <a:off x="2600141" y="1568383"/>
            <a:ext cx="4999407" cy="3745139"/>
          </a:xfrm>
          <a:prstGeom prst="circularArrow">
            <a:avLst>
              <a:gd name="adj1" fmla="val 7303"/>
              <a:gd name="adj2" fmla="val 1123199"/>
              <a:gd name="adj3" fmla="val 19714249"/>
              <a:gd name="adj4" fmla="val 12837847"/>
              <a:gd name="adj5" fmla="val 103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93380" y="1074361"/>
            <a:ext cx="5400599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labs.metacarta.com/</a:t>
            </a:r>
            <a:r>
              <a:rPr lang="en-US" altLang="zh-TW" dirty="0" err="1" smtClean="0">
                <a:hlinkClick r:id="rId5"/>
              </a:rPr>
              <a:t>wms</a:t>
            </a:r>
            <a:r>
              <a:rPr lang="en-US" altLang="zh-TW" dirty="0" smtClean="0">
                <a:hlinkClick r:id="rId5"/>
              </a:rPr>
              <a:t>/vmap0?LAYERS=basic.......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259632" y="4617132"/>
            <a:ext cx="936104" cy="6840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Client</a:t>
            </a:r>
            <a:endParaRPr lang="zh-TW" altLang="en-US" dirty="0"/>
          </a:p>
        </p:txBody>
      </p:sp>
      <p:sp>
        <p:nvSpPr>
          <p:cNvPr id="10" name="圓形箭號 9"/>
          <p:cNvSpPr/>
          <p:nvPr/>
        </p:nvSpPr>
        <p:spPr>
          <a:xfrm rot="8917640">
            <a:off x="2949158" y="1568383"/>
            <a:ext cx="4999407" cy="3745139"/>
          </a:xfrm>
          <a:prstGeom prst="circularArrow">
            <a:avLst>
              <a:gd name="adj1" fmla="val 7303"/>
              <a:gd name="adj2" fmla="val 1123199"/>
              <a:gd name="adj3" fmla="val 19714249"/>
              <a:gd name="adj4" fmla="val 12837847"/>
              <a:gd name="adj5" fmla="val 103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 rot="20114551">
            <a:off x="3758253" y="1780472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REQUEST</a:t>
            </a:r>
            <a:endParaRPr lang="zh-TW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文字方塊 11"/>
          <p:cNvSpPr txBox="1"/>
          <p:nvPr/>
        </p:nvSpPr>
        <p:spPr>
          <a:xfrm rot="20114551">
            <a:off x="5262903" y="4437618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RESPONSE</a:t>
            </a:r>
            <a:endParaRPr lang="zh-TW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image, jpe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30" y="4472657"/>
            <a:ext cx="807622" cy="80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,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20240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, tif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29" y="5301208"/>
            <a:ext cx="678225" cy="6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f, imag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75" y="5512870"/>
            <a:ext cx="717436" cy="71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058622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WMS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EA50-6BDF-4C28-8555-0E807A2F9CA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89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6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12587</TotalTime>
  <Words>2205</Words>
  <Application>Microsoft Office PowerPoint</Application>
  <PresentationFormat>如螢幕大小 (4:3)</PresentationFormat>
  <Paragraphs>541</Paragraphs>
  <Slides>69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7" baseType="lpstr">
      <vt:lpstr>華康粗黑體</vt:lpstr>
      <vt:lpstr>微軟正黑體</vt:lpstr>
      <vt:lpstr>新細明體</vt:lpstr>
      <vt:lpstr>Calibri</vt:lpstr>
      <vt:lpstr>Gill Sans MT</vt:lpstr>
      <vt:lpstr>Verdana</vt:lpstr>
      <vt:lpstr>Wingdings 2</vt:lpstr>
      <vt:lpstr>夏至</vt:lpstr>
      <vt:lpstr>資訊系統整合平台 教育訓練 服務開發及引用</vt:lpstr>
      <vt:lpstr>課程大綱</vt:lpstr>
      <vt:lpstr>Web Service、GIS標準(WMS、WFS) </vt:lpstr>
      <vt:lpstr>Web Service</vt:lpstr>
      <vt:lpstr>Web Service相關標準</vt:lpstr>
      <vt:lpstr>WSDL範例</vt:lpstr>
      <vt:lpstr>國際GIS標準制定組織</vt:lpstr>
      <vt:lpstr>WMS (Web Map Service)</vt:lpstr>
      <vt:lpstr>PowerPoint 簡報</vt:lpstr>
      <vt:lpstr>KVP (Key-Value Pair)</vt:lpstr>
      <vt:lpstr>OWS(OGC Web Service)的基本參數</vt:lpstr>
      <vt:lpstr>GetCapabilities</vt:lpstr>
      <vt:lpstr>PowerPoint 簡報</vt:lpstr>
      <vt:lpstr>GetMap</vt:lpstr>
      <vt:lpstr>BBOX</vt:lpstr>
      <vt:lpstr>GetFeatureInfo (Optional)</vt:lpstr>
      <vt:lpstr>WFS(Web Feature Service)</vt:lpstr>
      <vt:lpstr>WFS</vt:lpstr>
      <vt:lpstr>PowerPoint 簡報</vt:lpstr>
      <vt:lpstr>GetCapabilities</vt:lpstr>
      <vt:lpstr>DescribeFeatureType</vt:lpstr>
      <vt:lpstr>GetFeature</vt:lpstr>
      <vt:lpstr>PowerPoint 簡報</vt:lpstr>
      <vt:lpstr>PowerPoint 簡報</vt:lpstr>
      <vt:lpstr>LockFeature</vt:lpstr>
      <vt:lpstr>Transaction</vt:lpstr>
      <vt:lpstr>引用服務資料</vt:lpstr>
      <vt:lpstr>標準服務引用步驟</vt:lpstr>
      <vt:lpstr>建立Visual Studio專案</vt:lpstr>
      <vt:lpstr>引用標準服務</vt:lpstr>
      <vt:lpstr>加入服務引用模組</vt:lpstr>
      <vt:lpstr>加入服務引用模組</vt:lpstr>
      <vt:lpstr>應用系統認證</vt:lpstr>
      <vt:lpstr>如何取得應用系統資料</vt:lpstr>
      <vt:lpstr>應用系統認證範例</vt:lpstr>
      <vt:lpstr>應用系統授權</vt:lpstr>
      <vt:lpstr>如何取得服務資料</vt:lpstr>
      <vt:lpstr>應用系統授權範例</vt:lpstr>
      <vt:lpstr>呼叫服務</vt:lpstr>
      <vt:lpstr>呼叫服務範例</vt:lpstr>
      <vt:lpstr>重覆呼叫單一服務範例</vt:lpstr>
      <vt:lpstr>非同步呼叫服務範例</vt:lpstr>
      <vt:lpstr>非同步重覆呼叫單一服務範例</vt:lpstr>
      <vt:lpstr>引用GIS服務</vt:lpstr>
      <vt:lpstr>引用GIS服務</vt:lpstr>
      <vt:lpstr>引用GIS服務</vt:lpstr>
      <vt:lpstr>引用GIS服務</vt:lpstr>
      <vt:lpstr>引用GIS服務</vt:lpstr>
      <vt:lpstr>服務開發</vt:lpstr>
      <vt:lpstr>服務開發流程</vt:lpstr>
      <vt:lpstr>開發服務</vt:lpstr>
      <vt:lpstr>開發環境</vt:lpstr>
      <vt:lpstr>下載開發套件</vt:lpstr>
      <vt:lpstr>建立Web Service專案</vt:lpstr>
      <vt:lpstr>引用開發元件</vt:lpstr>
      <vt:lpstr>加入開發元件命名空間</vt:lpstr>
      <vt:lpstr>修改Web Service命名空間</vt:lpstr>
      <vt:lpstr>加入Policy</vt:lpstr>
      <vt:lpstr>加入wse3policyCache.config</vt:lpstr>
      <vt:lpstr>加入Web.config</vt:lpstr>
      <vt:lpstr>加入公開操作介面</vt:lpstr>
      <vt:lpstr>requestXML查詢參數範例</vt:lpstr>
      <vt:lpstr>RequestService回應範例</vt:lpstr>
      <vt:lpstr>實作RequestService範例</vt:lpstr>
      <vt:lpstr>實作RequestService範例</vt:lpstr>
      <vt:lpstr>本機測試服務</vt:lpstr>
      <vt:lpstr>本機測試標準服務</vt:lpstr>
      <vt:lpstr>本機測試標準服務(2)</vt:lpstr>
      <vt:lpstr>簡報結束 敬請指教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pinky</dc:creator>
  <cp:lastModifiedBy>智偉 Ellychen</cp:lastModifiedBy>
  <cp:revision>705</cp:revision>
  <dcterms:created xsi:type="dcterms:W3CDTF">2010-06-09T08:24:34Z</dcterms:created>
  <dcterms:modified xsi:type="dcterms:W3CDTF">2014-07-07T06:33:40Z</dcterms:modified>
</cp:coreProperties>
</file>